
<file path=[Content_Types].xml><?xml version="1.0" encoding="utf-8"?>
<Types xmlns="http://schemas.openxmlformats.org/package/2006/content-types">
  <Override PartName="/ppt/notesSlides/notesSlide24.xml" ContentType="application/vnd.openxmlformats-officedocument.presentationml.notesSlide+xml"/>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Default Extension="wmf" ContentType="image/x-wmf"/>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theme/theme3.xml" ContentType="application/vnd.openxmlformats-officedocument.them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Override PartName="/ppt/slides/slide31.xml" ContentType="application/vnd.openxmlformats-officedocument.presentationml.slide+xml"/>
  <Default Extension="pdf" ContentType="application/pd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8"/>
  </p:notesMasterIdLst>
  <p:handoutMasterIdLst>
    <p:handoutMasterId r:id="rId39"/>
  </p:handoutMasterIdLst>
  <p:sldIdLst>
    <p:sldId id="257" r:id="rId2"/>
    <p:sldId id="266" r:id="rId3"/>
    <p:sldId id="258" r:id="rId4"/>
    <p:sldId id="259" r:id="rId5"/>
    <p:sldId id="287" r:id="rId6"/>
    <p:sldId id="261" r:id="rId7"/>
    <p:sldId id="260" r:id="rId8"/>
    <p:sldId id="262" r:id="rId9"/>
    <p:sldId id="264" r:id="rId10"/>
    <p:sldId id="295" r:id="rId11"/>
    <p:sldId id="265" r:id="rId12"/>
    <p:sldId id="267" r:id="rId13"/>
    <p:sldId id="268" r:id="rId14"/>
    <p:sldId id="296" r:id="rId15"/>
    <p:sldId id="272" r:id="rId16"/>
    <p:sldId id="286" r:id="rId17"/>
    <p:sldId id="270" r:id="rId18"/>
    <p:sldId id="271" r:id="rId19"/>
    <p:sldId id="292" r:id="rId20"/>
    <p:sldId id="273" r:id="rId21"/>
    <p:sldId id="274" r:id="rId22"/>
    <p:sldId id="297" r:id="rId23"/>
    <p:sldId id="275" r:id="rId24"/>
    <p:sldId id="276" r:id="rId25"/>
    <p:sldId id="293" r:id="rId26"/>
    <p:sldId id="294" r:id="rId27"/>
    <p:sldId id="277" r:id="rId28"/>
    <p:sldId id="291" r:id="rId29"/>
    <p:sldId id="278" r:id="rId30"/>
    <p:sldId id="285" r:id="rId31"/>
    <p:sldId id="279" r:id="rId32"/>
    <p:sldId id="281" r:id="rId33"/>
    <p:sldId id="282" r:id="rId34"/>
    <p:sldId id="283" r:id="rId35"/>
    <p:sldId id="284" r:id="rId36"/>
    <p:sldId id="29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FF01E4"/>
    <a:srgbClr val="FF0080"/>
    <a:srgbClr val="FDFDFF"/>
    <a:srgbClr val="000000"/>
    <a:srgbClr val="FBFFE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notesView">
  <p:normalViewPr>
    <p:restoredLeft sz="19809" autoAdjust="0"/>
    <p:restoredTop sz="64123" autoAdjust="0"/>
  </p:normalViewPr>
  <p:slideViewPr>
    <p:cSldViewPr snapToGrid="0" snapToObjects="1" showGuides="1">
      <p:cViewPr>
        <p:scale>
          <a:sx n="75" d="100"/>
          <a:sy n="75" d="100"/>
        </p:scale>
        <p:origin x="-1024"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p:scale>
          <a:sx n="75" d="100"/>
          <a:sy n="75" d="100"/>
        </p:scale>
        <p:origin x="-2440" y="-24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23D32-9187-1B46-A84F-745689D97680}" type="datetimeFigureOut">
              <a:rPr lang="en-US" smtClean="0"/>
              <a:pPr/>
              <a:t>4/11/16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5E0875-1CE0-E94E-8498-82EBFF08873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A0BA1-4C78-4949-ADFB-4CF3834EEA9D}" type="datetimeFigureOut">
              <a:rPr lang="en-US" smtClean="0"/>
              <a:pPr/>
              <a:t>4/11/16</a:t>
            </a:fld>
            <a:endParaRPr lang="en-US"/>
          </a:p>
        </p:txBody>
      </p:sp>
      <p:sp>
        <p:nvSpPr>
          <p:cNvPr id="4" name="Slide Image Placeholder 3"/>
          <p:cNvSpPr>
            <a:spLocks noGrp="1" noRot="1" noChangeAspect="1"/>
          </p:cNvSpPr>
          <p:nvPr>
            <p:ph type="sldImg" idx="2"/>
          </p:nvPr>
        </p:nvSpPr>
        <p:spPr>
          <a:xfrm>
            <a:off x="2057400" y="177800"/>
            <a:ext cx="2743200" cy="2057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30199" y="2514599"/>
            <a:ext cx="6146801" cy="662781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624DDA-4B49-3E4A-B023-255433B920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3600" kern="1200">
        <a:solidFill>
          <a:schemeClr val="tx1"/>
        </a:solidFill>
        <a:latin typeface="+mn-lt"/>
        <a:ea typeface="+mn-ea"/>
        <a:cs typeface="+mn-cs"/>
      </a:defRPr>
    </a:lvl1pPr>
    <a:lvl2pPr marL="457200" algn="l" defTabSz="457200" rtl="0" eaLnBrk="1" latinLnBrk="0" hangingPunct="1">
      <a:defRPr sz="3600" kern="1200">
        <a:solidFill>
          <a:schemeClr val="tx1"/>
        </a:solidFill>
        <a:latin typeface="+mn-lt"/>
        <a:ea typeface="+mn-ea"/>
        <a:cs typeface="+mn-cs"/>
      </a:defRPr>
    </a:lvl2pPr>
    <a:lvl3pPr marL="914400" algn="l" defTabSz="457200" rtl="0" eaLnBrk="1" latinLnBrk="0" hangingPunct="1">
      <a:defRPr sz="3600" kern="1200">
        <a:solidFill>
          <a:schemeClr val="tx1"/>
        </a:solidFill>
        <a:latin typeface="+mn-lt"/>
        <a:ea typeface="+mn-ea"/>
        <a:cs typeface="+mn-cs"/>
      </a:defRPr>
    </a:lvl3pPr>
    <a:lvl4pPr marL="1371600" algn="l" defTabSz="457200" rtl="0" eaLnBrk="1" latinLnBrk="0" hangingPunct="1">
      <a:defRPr sz="3600" kern="1200">
        <a:solidFill>
          <a:schemeClr val="tx1"/>
        </a:solidFill>
        <a:latin typeface="+mn-lt"/>
        <a:ea typeface="+mn-ea"/>
        <a:cs typeface="+mn-cs"/>
      </a:defRPr>
    </a:lvl4pPr>
    <a:lvl5pPr marL="1828800" algn="l" defTabSz="457200" rtl="0" eaLnBrk="1" latinLnBrk="0" hangingPunct="1">
      <a:defRPr sz="36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199" y="2514599"/>
            <a:ext cx="6146801" cy="6627813"/>
          </a:xfrm>
        </p:spPr>
        <p:txBody>
          <a:bodyPr>
            <a:normAutofit/>
          </a:bodyPr>
          <a:lstStyle/>
          <a:p>
            <a:r>
              <a:rPr lang="en-US" dirty="0" smtClean="0"/>
              <a:t>(A copy of the workshop paper, and an older version of these slides, are linked from the page at </a:t>
            </a:r>
            <a:r>
              <a:rPr lang="en-US" dirty="0" err="1" smtClean="0"/>
              <a:t>annalist.net</a:t>
            </a:r>
            <a:r>
              <a:rPr lang="en-US" dirty="0" smtClean="0"/>
              <a: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what does Annalist look like in use?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smtClean="0"/>
              <a:t>The example screenshots I’ll show are based on a tutorial that uses Annalist to create a catalogue of photographs and associated metadata.</a:t>
            </a:r>
          </a:p>
          <a:p>
            <a:endParaRPr lang="en-US" baseline="0" dirty="0" smtClean="0"/>
          </a:p>
          <a:p>
            <a:r>
              <a:rPr lang="en-US" baseline="0" dirty="0" smtClean="0"/>
              <a:t>This slide shows a</a:t>
            </a:r>
            <a:r>
              <a:rPr lang="en-US" baseline="0" dirty="0" smtClean="0"/>
              <a:t> data record describing </a:t>
            </a:r>
            <a:r>
              <a:rPr lang="en-US" baseline="0" dirty="0" smtClean="0"/>
              <a:t>a photograph.</a:t>
            </a:r>
          </a:p>
          <a:p>
            <a:endParaRPr lang="en-US" baseline="0" dirty="0" smtClean="0"/>
          </a:p>
          <a:p>
            <a:r>
              <a:rPr lang="en-US" baseline="0" dirty="0" smtClean="0"/>
              <a:t>Note the combination of free-form textual description, structured annotation, image media, and references to other entities.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dirty="0" smtClean="0"/>
              <a:t> next screenshot</a:t>
            </a:r>
            <a:r>
              <a:rPr lang="en-US" baseline="0" dirty="0" smtClean="0"/>
              <a:t> </a:t>
            </a:r>
            <a:r>
              <a:rPr lang="en-US" baseline="0" dirty="0" smtClean="0"/>
              <a:t>shows the same data, presented as a form used to create and edit</a:t>
            </a:r>
            <a:r>
              <a:rPr lang="en-US" baseline="0" dirty="0" smtClean="0"/>
              <a:t> it.</a:t>
            </a:r>
            <a:endParaRPr lang="en-US" baseline="0" dirty="0" smtClean="0"/>
          </a:p>
          <a:p>
            <a:endParaRPr lang="en-US" baseline="0" dirty="0" smtClean="0"/>
          </a:p>
          <a:p>
            <a:r>
              <a:rPr lang="en-US" baseline="0" dirty="0" smtClean="0"/>
              <a:t>The content of these displays is customizable within Annalist so that it can edit and present the</a:t>
            </a:r>
            <a:r>
              <a:rPr lang="en-US" baseline="0" dirty="0" smtClean="0"/>
              <a:t> user data </a:t>
            </a:r>
            <a:r>
              <a:rPr lang="en-US" baseline="0" dirty="0" smtClean="0"/>
              <a:t>at </a:t>
            </a:r>
            <a:r>
              <a:rPr lang="en-US" baseline="0" dirty="0" smtClean="0"/>
              <a:t>hand. </a:t>
            </a:r>
            <a:r>
              <a:rPr lang="en-US" dirty="0" smtClean="0"/>
              <a:t>T</a:t>
            </a:r>
            <a:r>
              <a:rPr lang="en-US" baseline="0" dirty="0" smtClean="0"/>
              <a:t>his</a:t>
            </a:r>
            <a:r>
              <a:rPr lang="en-US" dirty="0" smtClean="0"/>
              <a:t> is the purpose of</a:t>
            </a:r>
            <a:r>
              <a:rPr lang="en-US" baseline="0" dirty="0" smtClean="0"/>
              <a:t> </a:t>
            </a:r>
            <a:r>
              <a:rPr lang="en-US" baseline="0" dirty="0" smtClean="0"/>
              <a:t>the “Edit view” </a:t>
            </a:r>
            <a:r>
              <a:rPr lang="en-US" baseline="0" dirty="0" smtClean="0"/>
              <a:t>button.</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199" y="2844800"/>
            <a:ext cx="6197601" cy="5613400"/>
          </a:xfrm>
        </p:spPr>
        <p:txBody>
          <a:bodyPr>
            <a:normAutofit fontScale="77500" lnSpcReduction="20000"/>
          </a:bodyPr>
          <a:lstStyle/>
          <a:p>
            <a:r>
              <a:rPr lang="en-US" dirty="0" smtClean="0"/>
              <a:t>And</a:t>
            </a:r>
            <a:r>
              <a:rPr lang="en-US" baseline="0" dirty="0" smtClean="0"/>
              <a:t> </a:t>
            </a:r>
            <a:r>
              <a:rPr lang="en-US" dirty="0" smtClean="0"/>
              <a:t>this</a:t>
            </a:r>
            <a:r>
              <a:rPr lang="en-US" baseline="0" dirty="0" smtClean="0"/>
              <a:t> is </a:t>
            </a:r>
            <a:r>
              <a:rPr lang="en-US" dirty="0" smtClean="0"/>
              <a:t>a view that shows a list of photographs for which there is data in the containing collection.</a:t>
            </a:r>
          </a:p>
          <a:p>
            <a:endParaRPr lang="en-US" dirty="0" smtClean="0"/>
          </a:p>
          <a:p>
            <a:r>
              <a:rPr lang="en-US" dirty="0" smtClean="0"/>
              <a:t>These examples show the three main kinds of display</a:t>
            </a:r>
            <a:r>
              <a:rPr lang="en-US" baseline="0" dirty="0" smtClean="0"/>
              <a:t> </a:t>
            </a:r>
            <a:r>
              <a:rPr lang="en-US" dirty="0" smtClean="0"/>
              <a:t>provided by Annalist:</a:t>
            </a:r>
            <a:r>
              <a:rPr lang="en-US" baseline="0" dirty="0" smtClean="0"/>
              <a:t> </a:t>
            </a:r>
          </a:p>
          <a:p>
            <a:pPr marL="742950" indent="-742950"/>
            <a:r>
              <a:rPr lang="en-US" baseline="0" dirty="0" smtClean="0"/>
              <a:t>- a data record, for viewing entity data</a:t>
            </a:r>
          </a:p>
          <a:p>
            <a:pPr indent="1588"/>
            <a:r>
              <a:rPr lang="en-US" baseline="0" dirty="0" smtClean="0"/>
              <a:t>- an editing form, used for creating and</a:t>
            </a:r>
            <a:r>
              <a:rPr lang="en-US" dirty="0" smtClean="0"/>
              <a:t> </a:t>
            </a:r>
            <a:r>
              <a:rPr lang="en-US" baseline="0" dirty="0" smtClean="0"/>
              <a:t>updating entity data</a:t>
            </a:r>
            <a:endParaRPr lang="en-US" dirty="0" smtClean="0"/>
          </a:p>
          <a:p>
            <a:r>
              <a:rPr lang="en-US" dirty="0" smtClean="0"/>
              <a:t>- an entity list, used for browsing and navigating the contents of a collection</a:t>
            </a:r>
          </a:p>
          <a:p>
            <a:endParaRPr lang="en-US" dirty="0" smtClean="0"/>
          </a:p>
          <a:p>
            <a:r>
              <a:rPr lang="en-US" dirty="0" smtClean="0"/>
              <a:t>These example data, and the Annalist tutorial they come from, are linked from the page at </a:t>
            </a:r>
            <a:r>
              <a:rPr lang="en-US" dirty="0" err="1" smtClean="0"/>
              <a:t>annalist.net</a:t>
            </a:r>
            <a:r>
              <a:rPr lang="en-US" dirty="0" smtClean="0"/>
              <a:t>.</a:t>
            </a:r>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now turn to the technical design and implementation of Annalist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The</a:t>
            </a:r>
            <a:r>
              <a:rPr lang="en-US" baseline="0" dirty="0" smtClean="0"/>
              <a:t> philosophy adopted </a:t>
            </a:r>
            <a:r>
              <a:rPr lang="en-US" baseline="0" dirty="0" err="1" smtClean="0"/>
              <a:t>favours</a:t>
            </a:r>
            <a:r>
              <a:rPr lang="en-US" baseline="0" dirty="0" smtClean="0"/>
              <a:t> flexible data entry over conformance to formal schemas and ontologies.</a:t>
            </a:r>
          </a:p>
          <a:p>
            <a:endParaRPr lang="en-US" baseline="0" dirty="0" smtClean="0"/>
          </a:p>
          <a:p>
            <a:r>
              <a:rPr lang="en-US" baseline="0" dirty="0" smtClean="0"/>
              <a:t>But the design is intended to allow for formal structures to be crystallized (using new or existing ontologies) as data is accumulated.</a:t>
            </a:r>
          </a:p>
          <a:p>
            <a:endParaRPr lang="en-US" baseline="0" dirty="0" smtClean="0"/>
          </a:p>
          <a:p>
            <a:r>
              <a:rPr lang="en-US" dirty="0" smtClean="0"/>
              <a:t>Crucially, Annalist</a:t>
            </a:r>
            <a:r>
              <a:rPr lang="en-US" baseline="0" dirty="0" smtClean="0"/>
              <a:t> maintains data in a form accessible to other applications, rather than trying to be a one stop shop for every possible need.</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The implementation of Annalist </a:t>
            </a:r>
            <a:r>
              <a:rPr lang="en-US" dirty="0" smtClean="0"/>
              <a:t>is</a:t>
            </a:r>
            <a:r>
              <a:rPr lang="en-US" dirty="0" smtClean="0"/>
              <a:t> as </a:t>
            </a:r>
            <a:r>
              <a:rPr lang="en-US" dirty="0" smtClean="0"/>
              <a:t>a web </a:t>
            </a:r>
            <a:r>
              <a:rPr lang="en-US" dirty="0" smtClean="0"/>
              <a:t>server.  </a:t>
            </a:r>
            <a:r>
              <a:rPr lang="en-US" dirty="0" smtClean="0"/>
              <a:t>It can be deployed in</a:t>
            </a:r>
            <a:r>
              <a:rPr lang="en-US" dirty="0" smtClean="0"/>
              <a:t> a range of</a:t>
            </a:r>
            <a:r>
              <a:rPr lang="en-US" baseline="0" dirty="0" smtClean="0"/>
              <a:t> </a:t>
            </a:r>
            <a:r>
              <a:rPr lang="en-US" baseline="0" dirty="0" smtClean="0"/>
              <a:t>environments, from desktop to </a:t>
            </a:r>
            <a:r>
              <a:rPr lang="en-US" baseline="0" dirty="0" smtClean="0"/>
              <a:t>cloud.</a:t>
            </a:r>
            <a:r>
              <a:rPr lang="en-US" dirty="0" smtClean="0"/>
              <a:t>  </a:t>
            </a:r>
            <a:r>
              <a:rPr lang="en-US" baseline="0" dirty="0" smtClean="0"/>
              <a:t>There </a:t>
            </a:r>
            <a:r>
              <a:rPr lang="en-US" baseline="0" dirty="0" smtClean="0"/>
              <a:t>are also </a:t>
            </a:r>
            <a:r>
              <a:rPr lang="en-US" baseline="0" dirty="0" err="1" smtClean="0"/>
              <a:t>Docker</a:t>
            </a:r>
            <a:r>
              <a:rPr lang="en-US" baseline="0" dirty="0" smtClean="0"/>
              <a:t> containers available from </a:t>
            </a:r>
            <a:r>
              <a:rPr lang="en-US" baseline="0" dirty="0" err="1" smtClean="0"/>
              <a:t>DockerHub</a:t>
            </a:r>
            <a:r>
              <a:rPr lang="en-US" baseline="0" dirty="0" smtClean="0"/>
              <a:t>.</a:t>
            </a:r>
          </a:p>
          <a:p>
            <a:endParaRPr lang="en-US" baseline="0" dirty="0" smtClean="0"/>
          </a:p>
          <a:p>
            <a:r>
              <a:rPr lang="en-US" baseline="0" dirty="0" smtClean="0"/>
              <a:t>The main application </a:t>
            </a:r>
            <a:r>
              <a:rPr lang="en-US" baseline="0" dirty="0" smtClean="0"/>
              <a:t>logic is implemented server-side, with some (optional) browser-based </a:t>
            </a:r>
            <a:r>
              <a:rPr lang="en-US" baseline="0" dirty="0" err="1" smtClean="0"/>
              <a:t>Javascript</a:t>
            </a:r>
            <a:r>
              <a:rPr lang="en-US" baseline="0" dirty="0" smtClean="0"/>
              <a:t> used for responsive user interface and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The Annalist server </a:t>
            </a:r>
            <a:r>
              <a:rPr lang="en-US" baseline="0" dirty="0" smtClean="0"/>
              <a:t>is implemented in Python using the </a:t>
            </a:r>
            <a:r>
              <a:rPr lang="en-US" baseline="0" dirty="0" err="1" smtClean="0"/>
              <a:t>Django</a:t>
            </a:r>
            <a:r>
              <a:rPr lang="en-US" baseline="0" dirty="0" smtClean="0"/>
              <a:t> web application framework.</a:t>
            </a:r>
          </a:p>
          <a:p>
            <a:endParaRPr lang="en-US" baseline="0" dirty="0" smtClean="0"/>
          </a:p>
          <a:p>
            <a:r>
              <a:rPr lang="en-US" baseline="0" dirty="0" smtClean="0"/>
              <a:t>It makes minimal use of </a:t>
            </a:r>
            <a:r>
              <a:rPr lang="en-US" baseline="0" dirty="0" err="1" smtClean="0"/>
              <a:t>Django’s</a:t>
            </a:r>
            <a:r>
              <a:rPr lang="en-US" baseline="0" dirty="0" smtClean="0"/>
              <a:t> database facilities, but instead stores data as JSON-LD files – currently in the server file system, but with</a:t>
            </a:r>
            <a:r>
              <a:rPr lang="en-US" baseline="0" dirty="0" smtClean="0"/>
              <a:t> plans to use </a:t>
            </a:r>
            <a:r>
              <a:rPr lang="en-US" baseline="0" dirty="0" smtClean="0"/>
              <a:t>external HTTP servers.</a:t>
            </a:r>
          </a:p>
          <a:p>
            <a:endParaRPr lang="en-US" baseline="0" dirty="0" smtClean="0"/>
          </a:p>
          <a:p>
            <a:r>
              <a:rPr lang="en-US" baseline="0" dirty="0" smtClean="0"/>
              <a:t>At the heart of the Annalist server is a customizable form generator, used to display, edit and navigate data, by combining editable view definitions with user data.</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The data model</a:t>
            </a:r>
            <a:r>
              <a:rPr lang="en-US" dirty="0" smtClean="0"/>
              <a:t> used is </a:t>
            </a:r>
            <a:r>
              <a:rPr lang="en-US" dirty="0" smtClean="0"/>
              <a:t>built around these conceptual elements</a:t>
            </a:r>
            <a:r>
              <a:rPr lang="en-US" baseline="0" dirty="0" smtClean="0"/>
              <a:t>:</a:t>
            </a:r>
          </a:p>
          <a:p>
            <a:endParaRPr lang="en-US" baseline="0" dirty="0" smtClean="0"/>
          </a:p>
          <a:p>
            <a:r>
              <a:rPr lang="en-US" baseline="0" dirty="0" smtClean="0"/>
              <a:t>A </a:t>
            </a:r>
            <a:r>
              <a:rPr lang="en-US" b="1" i="1" baseline="0" dirty="0" smtClean="0"/>
              <a:t>Site</a:t>
            </a:r>
            <a:r>
              <a:rPr lang="en-US" baseline="0" dirty="0" smtClean="0"/>
              <a:t>, which generally corresponds to a single server.</a:t>
            </a:r>
          </a:p>
          <a:p>
            <a:endParaRPr lang="en-US" baseline="0" dirty="0" smtClean="0"/>
          </a:p>
          <a:p>
            <a:r>
              <a:rPr lang="en-US" baseline="0" dirty="0" smtClean="0"/>
              <a:t>A </a:t>
            </a:r>
            <a:r>
              <a:rPr lang="en-US" i="1" baseline="0" dirty="0" smtClean="0"/>
              <a:t>site</a:t>
            </a:r>
            <a:r>
              <a:rPr lang="en-US" baseline="0" dirty="0" smtClean="0"/>
              <a:t> contains data </a:t>
            </a:r>
            <a:r>
              <a:rPr lang="en-US" b="1" i="1" baseline="0" dirty="0" smtClean="0"/>
              <a:t>Collections</a:t>
            </a:r>
            <a:r>
              <a:rPr lang="en-US" baseline="0" dirty="0" smtClean="0"/>
              <a:t>.  Data and controlling metadata for a collection are stored in a single container directory, which may be copied or moved between systems.</a:t>
            </a:r>
          </a:p>
          <a:p>
            <a:endParaRPr lang="en-US" baseline="0" dirty="0" smtClean="0"/>
          </a:p>
          <a:p>
            <a:r>
              <a:rPr lang="en-US" baseline="0" dirty="0" smtClean="0"/>
              <a:t>Within a collection, entities are described by </a:t>
            </a:r>
            <a:r>
              <a:rPr lang="en-US" b="1" i="1" baseline="0" dirty="0" smtClean="0"/>
              <a:t>Data records</a:t>
            </a:r>
            <a:r>
              <a:rPr lang="en-US" b="0" i="0" baseline="0" dirty="0" smtClean="0"/>
              <a:t>, whose</a:t>
            </a:r>
            <a:r>
              <a:rPr lang="en-US" baseline="0" dirty="0" smtClean="0"/>
              <a:t> content and structure are controlled by </a:t>
            </a:r>
            <a:r>
              <a:rPr lang="en-US" b="1" i="1" baseline="0" dirty="0" smtClean="0"/>
              <a:t>Record types</a:t>
            </a:r>
            <a:r>
              <a:rPr lang="en-US" baseline="0" dirty="0" smtClean="0"/>
              <a:t>, </a:t>
            </a:r>
            <a:r>
              <a:rPr lang="en-US" b="1" i="1" baseline="0" dirty="0" smtClean="0"/>
              <a:t>Record Views</a:t>
            </a:r>
            <a:r>
              <a:rPr lang="en-US" baseline="0" dirty="0" smtClean="0"/>
              <a:t>, </a:t>
            </a:r>
            <a:r>
              <a:rPr lang="en-US" b="1" i="1" baseline="0" dirty="0" smtClean="0"/>
              <a:t>Record list views</a:t>
            </a:r>
            <a:r>
              <a:rPr lang="en-US" baseline="0" dirty="0" smtClean="0"/>
              <a:t> and </a:t>
            </a:r>
            <a:r>
              <a:rPr lang="en-US" b="1" i="1" baseline="0" dirty="0" smtClean="0"/>
              <a:t>Field definitions</a:t>
            </a:r>
            <a:r>
              <a:rPr lang="en-US" b="0" i="0" baseline="0" dirty="0" smtClean="0"/>
              <a:t>,</a:t>
            </a:r>
            <a:r>
              <a:rPr lang="en-US" b="0" i="0" baseline="0" dirty="0" smtClean="0"/>
              <a:t> which </a:t>
            </a:r>
            <a:r>
              <a:rPr lang="en-US" b="0" i="0" baseline="0" dirty="0" smtClean="0"/>
              <a:t>are themselves</a:t>
            </a:r>
            <a:r>
              <a:rPr lang="en-US" b="0" i="0" baseline="0" dirty="0" smtClean="0"/>
              <a:t> all Annalist data </a:t>
            </a:r>
            <a:r>
              <a:rPr lang="en-US" b="0" i="0" baseline="0" dirty="0" smtClean="0"/>
              <a:t>records.</a:t>
            </a:r>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Record</a:t>
            </a:r>
            <a:r>
              <a:rPr lang="en-US" baseline="0" dirty="0" smtClean="0"/>
              <a:t> types are used to organize entities, and do not of themselves define the content or structure of data records.</a:t>
            </a:r>
          </a:p>
          <a:p>
            <a:endParaRPr lang="en-US" baseline="0" dirty="0" smtClean="0"/>
          </a:p>
          <a:p>
            <a:r>
              <a:rPr lang="en-US" baseline="0" dirty="0" smtClean="0"/>
              <a:t>Data record content </a:t>
            </a:r>
            <a:r>
              <a:rPr lang="en-US" baseline="0" dirty="0" smtClean="0"/>
              <a:t>and structure is determined by the views that are used to create and edit </a:t>
            </a:r>
            <a:r>
              <a:rPr lang="en-US" baseline="0" dirty="0" smtClean="0"/>
              <a:t>them.</a:t>
            </a:r>
            <a:endParaRPr lang="en-US" baseline="0" dirty="0" smtClean="0"/>
          </a:p>
          <a:p>
            <a:r>
              <a:rPr lang="en-US" baseline="0" dirty="0" smtClean="0"/>
              <a:t> </a:t>
            </a:r>
          </a:p>
          <a:p>
            <a:r>
              <a:rPr lang="en-US" baseline="0" dirty="0" smtClean="0"/>
              <a:t>The association between types and views is quite loose:</a:t>
            </a:r>
          </a:p>
          <a:p>
            <a:pPr>
              <a:buFontTx/>
              <a:buChar char="-"/>
            </a:pPr>
            <a:r>
              <a:rPr lang="en-US" baseline="0" dirty="0" smtClean="0"/>
              <a:t> a single view may be used with several different types, or</a:t>
            </a:r>
          </a:p>
          <a:p>
            <a:pPr>
              <a:buFontTx/>
              <a:buChar char="-"/>
            </a:pPr>
            <a:r>
              <a:rPr lang="en-US" baseline="0" dirty="0" smtClean="0"/>
              <a:t> different views may be used with a single type.</a:t>
            </a:r>
          </a:p>
        </p:txBody>
      </p:sp>
      <p:sp>
        <p:nvSpPr>
          <p:cNvPr id="4" name="Slide Number Placeholder 3"/>
          <p:cNvSpPr>
            <a:spLocks noGrp="1"/>
          </p:cNvSpPr>
          <p:nvPr>
            <p:ph type="sldNum" sz="quarter" idx="10"/>
          </p:nvPr>
        </p:nvSpPr>
        <p:spPr/>
        <p:txBody>
          <a:bodyPr/>
          <a:lstStyle/>
          <a:p>
            <a:fld id="{E3624DDA-4B49-3E4A-B023-255433B9202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has been in gestation over many years, and</a:t>
            </a:r>
            <a:r>
              <a:rPr lang="en-US" baseline="0" dirty="0" smtClean="0"/>
              <a:t> t</a:t>
            </a:r>
            <a:r>
              <a:rPr lang="en-US" dirty="0" smtClean="0"/>
              <a:t>he ideas behind it have been informed by many past and present projects, and people</a:t>
            </a:r>
            <a:r>
              <a:rPr lang="en-US" baseline="0" dirty="0" smtClean="0"/>
              <a:t> I’ve worked with, a few of whom are listed here. I apologize in advance for any I’ve omitted.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The internal Annalist definitions</a:t>
            </a:r>
            <a:r>
              <a:rPr lang="en-US" baseline="0" dirty="0" smtClean="0"/>
              <a:t> for types, views, etc., are themselves all viewable (and editable) as Annalist data records.</a:t>
            </a:r>
          </a:p>
          <a:p>
            <a:endParaRPr lang="en-US" baseline="0" dirty="0" smtClean="0"/>
          </a:p>
          <a:p>
            <a:r>
              <a:rPr lang="en-US" baseline="0" dirty="0" smtClean="0"/>
              <a:t>This is illustrated by this definition of the view that is used for displaying and editing view definitions.  </a:t>
            </a:r>
          </a:p>
          <a:p>
            <a:endParaRPr lang="en-US" baseline="0" dirty="0" smtClean="0"/>
          </a:p>
          <a:p>
            <a:r>
              <a:rPr lang="en-US" baseline="0" dirty="0" smtClean="0"/>
              <a:t>So what you see here is defining its own presentation.</a:t>
            </a:r>
          </a:p>
          <a:p>
            <a:endParaRPr lang="en-US" baseline="0" dirty="0" smtClean="0"/>
          </a:p>
          <a:p>
            <a:r>
              <a:rPr lang="en-US" baseline="0" dirty="0" smtClean="0"/>
              <a:t>A close look reveals that the fields displayed in the view (“View Id”, “Label”, etc.) are reflected in the list of fields</a:t>
            </a:r>
            <a:r>
              <a:rPr lang="en-US" baseline="0" dirty="0" smtClean="0"/>
              <a:t> contained in </a:t>
            </a:r>
            <a:r>
              <a:rPr lang="en-US" baseline="0" dirty="0" smtClean="0"/>
              <a:t>the view definition.</a:t>
            </a:r>
          </a:p>
          <a:p>
            <a:endParaRPr lang="en-US" dirty="0" smtClean="0"/>
          </a:p>
          <a:p>
            <a:r>
              <a:rPr lang="en-US" dirty="0" smtClean="0"/>
              <a:t>And...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[And...]</a:t>
            </a:r>
          </a:p>
          <a:p>
            <a:endParaRPr lang="en-US" dirty="0" smtClean="0"/>
          </a:p>
          <a:p>
            <a:r>
              <a:rPr lang="en-US" dirty="0" smtClean="0"/>
              <a:t>... this is the JSON-LD that is stored for this view definition</a:t>
            </a:r>
            <a:r>
              <a:rPr lang="en-US" baseline="0" dirty="0" smtClean="0"/>
              <a:t>.</a:t>
            </a:r>
          </a:p>
          <a:p>
            <a:endParaRPr lang="en-US" baseline="0" dirty="0" smtClean="0"/>
          </a:p>
          <a:p>
            <a:r>
              <a:rPr lang="en-US" baseline="0" dirty="0" smtClean="0"/>
              <a:t>[skip...]</a:t>
            </a:r>
          </a:p>
          <a:p>
            <a:endParaRPr lang="en-US" baseline="0" dirty="0" smtClean="0"/>
          </a:p>
          <a:p>
            <a:r>
              <a:rPr lang="en-US" i="1" baseline="0" dirty="0" smtClean="0"/>
              <a:t>My experience as a developer has been that JSON-LD sits in a sweet spot between machine </a:t>
            </a:r>
            <a:r>
              <a:rPr lang="en-US" i="1" baseline="0" dirty="0" err="1" smtClean="0"/>
              <a:t>processable</a:t>
            </a:r>
            <a:r>
              <a:rPr lang="en-US" i="1" baseline="0" dirty="0" smtClean="0"/>
              <a:t> and human readable and editable data, which has been a key benefit for bootstrapping the Annalist system definitions.</a:t>
            </a:r>
          </a:p>
          <a:p>
            <a:endParaRPr lang="en-US" i="1" baseline="0" dirty="0" smtClean="0"/>
          </a:p>
          <a:p>
            <a:r>
              <a:rPr lang="en-US" i="1" baseline="0" dirty="0" smtClean="0"/>
              <a:t>It offers a good “impedance match” with programming language data types for manipulating data (arrays, dictionaries, etc.), and avoids some of uglier aspects of working directly with the RDF model (e.g. dealing with lists).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status of Annalist is that</a:t>
            </a:r>
            <a:r>
              <a:rPr lang="en-US" dirty="0" smtClean="0"/>
              <a:t> it is </a:t>
            </a:r>
            <a:r>
              <a:rPr lang="en-US" dirty="0" smtClean="0"/>
              <a:t>a work in progress.</a:t>
            </a:r>
          </a:p>
          <a:p>
            <a:endParaRPr lang="en-US" dirty="0" smtClean="0"/>
          </a:p>
          <a:p>
            <a:r>
              <a:rPr lang="en-US" dirty="0" smtClean="0"/>
              <a:t>So what has been achieved to date?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I</a:t>
            </a:r>
            <a:r>
              <a:rPr lang="en-US" baseline="0" dirty="0" smtClean="0"/>
              <a:t> think I can claim </a:t>
            </a:r>
            <a:r>
              <a:rPr lang="en-US" baseline="0" dirty="0" smtClean="0"/>
              <a:t>that:</a:t>
            </a:r>
          </a:p>
          <a:p>
            <a:pPr marL="185738" indent="-185738">
              <a:buFont typeface="Arial"/>
              <a:buChar char="•"/>
            </a:pPr>
            <a:r>
              <a:rPr lang="en-US" baseline="0" dirty="0" smtClean="0"/>
              <a:t> Annalist </a:t>
            </a:r>
            <a:r>
              <a:rPr lang="en-US" baseline="0" dirty="0" smtClean="0"/>
              <a:t>is a viable tool for creating and sharing linked data, </a:t>
            </a:r>
          </a:p>
          <a:p>
            <a:pPr marL="185738" indent="-185738">
              <a:buFont typeface="Arial"/>
              <a:buChar char="•"/>
            </a:pPr>
            <a:r>
              <a:rPr lang="en-US" baseline="0" dirty="0" smtClean="0"/>
              <a:t> </a:t>
            </a:r>
            <a:r>
              <a:rPr lang="en-US" baseline="0" dirty="0" smtClean="0"/>
              <a:t>it is sufficiently flexible to be </a:t>
            </a:r>
            <a:r>
              <a:rPr lang="en-US" baseline="0" dirty="0" smtClean="0"/>
              <a:t>useful </a:t>
            </a:r>
            <a:r>
              <a:rPr lang="en-US" baseline="0" dirty="0" smtClean="0"/>
              <a:t>in diverse applications</a:t>
            </a:r>
            <a:r>
              <a:rPr lang="en-US" baseline="0" dirty="0" smtClean="0"/>
              <a:t>,</a:t>
            </a:r>
            <a:br>
              <a:rPr lang="en-US" baseline="0" dirty="0" smtClean="0"/>
            </a:br>
            <a:r>
              <a:rPr lang="en-US" baseline="0" dirty="0" smtClean="0"/>
              <a:t>and </a:t>
            </a:r>
            <a:endParaRPr lang="en-US" baseline="0" dirty="0" smtClean="0"/>
          </a:p>
          <a:p>
            <a:pPr marL="185738" indent="-185738">
              <a:buFont typeface="Arial"/>
              <a:buChar char="•"/>
            </a:pPr>
            <a:r>
              <a:rPr lang="en-US" baseline="0" dirty="0" smtClean="0"/>
              <a:t> it is robust enough to be trusted with users’ data.</a:t>
            </a:r>
          </a:p>
          <a:p>
            <a:endParaRPr lang="en-US" baseline="0" dirty="0" smtClean="0"/>
          </a:p>
          <a:p>
            <a:r>
              <a:rPr lang="en-US" baseline="0" dirty="0" smtClean="0"/>
              <a:t>Further, experience to date indicates that Annalist is at least approachable for users who are not steeped in RDF lore.</a:t>
            </a:r>
          </a:p>
          <a:p>
            <a:endParaRPr lang="en-US" baseline="0" dirty="0" smtClean="0"/>
          </a:p>
          <a:p>
            <a:r>
              <a:rPr lang="en-US" baseline="0" dirty="0" smtClean="0"/>
              <a:t>But...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[But...]</a:t>
            </a:r>
          </a:p>
          <a:p>
            <a:endParaRPr lang="en-US" dirty="0" smtClean="0"/>
          </a:p>
          <a:p>
            <a:r>
              <a:rPr lang="en-US" dirty="0" smtClean="0"/>
              <a:t>... there remains plenty to do.</a:t>
            </a:r>
            <a:r>
              <a:rPr lang="en-US" baseline="0" dirty="0" smtClean="0"/>
              <a:t>  </a:t>
            </a:r>
          </a:p>
          <a:p>
            <a:endParaRPr lang="en-US" baseline="0" dirty="0" smtClean="0"/>
          </a:p>
          <a:p>
            <a:r>
              <a:rPr lang="en-US" baseline="0" dirty="0" smtClean="0"/>
              <a:t>The gray elements indicate work that is completed or in hand.  </a:t>
            </a:r>
          </a:p>
          <a:p>
            <a:endParaRPr lang="en-US" baseline="0" dirty="0" smtClean="0"/>
          </a:p>
          <a:p>
            <a:r>
              <a:rPr lang="en-US" baseline="0" dirty="0" smtClean="0"/>
              <a:t>The </a:t>
            </a:r>
            <a:r>
              <a:rPr lang="en-US" baseline="0" dirty="0" err="1" smtClean="0"/>
              <a:t>coloured</a:t>
            </a:r>
            <a:r>
              <a:rPr lang="en-US" baseline="0" dirty="0" smtClean="0"/>
              <a:t> areas suggest future work...</a:t>
            </a:r>
            <a:endParaRPr lang="en-US" dirty="0" smtClean="0"/>
          </a:p>
          <a:p>
            <a:endParaRPr lang="en-US" baseline="0" dirty="0" smtClean="0"/>
          </a:p>
          <a:p>
            <a:r>
              <a:rPr lang="en-US" baseline="0" dirty="0" smtClean="0"/>
              <a:t>I don’t propose to describe</a:t>
            </a:r>
            <a:r>
              <a:rPr lang="en-US" baseline="0" dirty="0" smtClean="0"/>
              <a:t> them all, </a:t>
            </a:r>
            <a:r>
              <a:rPr lang="en-US" baseline="0" dirty="0" smtClean="0"/>
              <a:t>but they roughly divide into these areas...</a:t>
            </a:r>
          </a:p>
        </p:txBody>
      </p:sp>
      <p:sp>
        <p:nvSpPr>
          <p:cNvPr id="4" name="Slide Number Placeholder 3"/>
          <p:cNvSpPr>
            <a:spLocks noGrp="1"/>
          </p:cNvSpPr>
          <p:nvPr>
            <p:ph type="sldNum" sz="quarter" idx="10"/>
          </p:nvPr>
        </p:nvSpPr>
        <p:spPr/>
        <p:txBody>
          <a:bodyPr/>
          <a:lstStyle/>
          <a:p>
            <a:fld id="{E3624DDA-4B49-3E4A-B023-255433B9202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Tx/>
              <a:buNone/>
            </a:pPr>
            <a:r>
              <a:rPr lang="en-US" i="1" baseline="0" dirty="0" smtClean="0"/>
              <a:t>[Data sources and bridges] </a:t>
            </a:r>
          </a:p>
          <a:p>
            <a:pPr>
              <a:buFontTx/>
              <a:buNone/>
            </a:pPr>
            <a:endParaRPr lang="en-US" baseline="0" dirty="0" smtClean="0"/>
          </a:p>
          <a:p>
            <a:pPr>
              <a:buFontTx/>
              <a:buNone/>
            </a:pPr>
            <a:r>
              <a:rPr lang="en-US" baseline="0" dirty="0" smtClean="0"/>
              <a:t>In the blue corner, we have... ability to work with alternative storage and data from a variety of </a:t>
            </a:r>
            <a:r>
              <a:rPr lang="en-US" baseline="0" dirty="0" smtClean="0"/>
              <a:t>sources; </a:t>
            </a:r>
            <a:r>
              <a:rPr lang="en-US" baseline="0" dirty="0" smtClean="0"/>
              <a:t>(e.g. working with existing data provided as spreadsheets).</a:t>
            </a:r>
          </a:p>
          <a:p>
            <a:pPr>
              <a:buFontTx/>
              <a:buChar char="-"/>
            </a:pPr>
            <a:endParaRPr lang="en-US" baseline="0" dirty="0" smtClean="0"/>
          </a:p>
          <a:p>
            <a:pPr>
              <a:buFontTx/>
              <a:buNone/>
            </a:pPr>
            <a:r>
              <a:rPr lang="en-US" i="1" baseline="0" dirty="0" smtClean="0"/>
              <a:t>[Usability]</a:t>
            </a:r>
          </a:p>
          <a:p>
            <a:pPr>
              <a:buFontTx/>
              <a:buNone/>
            </a:pPr>
            <a:endParaRPr lang="en-US" baseline="0" dirty="0" smtClean="0"/>
          </a:p>
          <a:p>
            <a:pPr>
              <a:buFontTx/>
              <a:buNone/>
            </a:pPr>
            <a:r>
              <a:rPr lang="en-US" baseline="0" dirty="0" smtClean="0"/>
              <a:t>In the green corner...</a:t>
            </a:r>
            <a:r>
              <a:rPr lang="en-US" baseline="0" dirty="0" smtClean="0"/>
              <a:t> there </a:t>
            </a:r>
            <a:r>
              <a:rPr lang="en-US" dirty="0" smtClean="0"/>
              <a:t>is </a:t>
            </a:r>
            <a:r>
              <a:rPr lang="en-US" baseline="0" dirty="0" smtClean="0"/>
              <a:t>work </a:t>
            </a:r>
            <a:r>
              <a:rPr lang="en-US" baseline="0" dirty="0" smtClean="0"/>
              <a:t>to make Annalist easier to use, especially in the area of defining structure and</a:t>
            </a:r>
            <a:r>
              <a:rPr lang="en-US" baseline="0" dirty="0" smtClean="0"/>
              <a:t> display of </a:t>
            </a:r>
            <a:r>
              <a:rPr lang="en-US" baseline="0" dirty="0" smtClean="0"/>
              <a:t>data</a:t>
            </a:r>
          </a:p>
          <a:p>
            <a:pPr>
              <a:buFontTx/>
              <a:buNone/>
            </a:pPr>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buFontTx/>
              <a:buNone/>
            </a:pPr>
            <a:r>
              <a:rPr lang="en-US" i="1" baseline="0" dirty="0" smtClean="0"/>
              <a:t>[</a:t>
            </a:r>
            <a:r>
              <a:rPr lang="en-US" i="1" baseline="0" dirty="0" err="1" smtClean="0"/>
              <a:t>Evolvability</a:t>
            </a:r>
            <a:r>
              <a:rPr lang="en-US" i="1" baseline="0" dirty="0" smtClean="0"/>
              <a:t> and versioning]</a:t>
            </a:r>
          </a:p>
          <a:p>
            <a:pPr>
              <a:buFontTx/>
              <a:buNone/>
            </a:pPr>
            <a:endParaRPr lang="en-US" baseline="0" dirty="0" smtClean="0"/>
          </a:p>
          <a:p>
            <a:pPr>
              <a:buFontTx/>
              <a:buNone/>
            </a:pPr>
            <a:r>
              <a:rPr lang="en-US" baseline="0" dirty="0" smtClean="0"/>
              <a:t>The </a:t>
            </a:r>
            <a:r>
              <a:rPr lang="en-US" baseline="0" dirty="0" smtClean="0"/>
              <a:t>brown </a:t>
            </a:r>
            <a:r>
              <a:rPr lang="en-US" baseline="0" dirty="0" smtClean="0"/>
              <a:t>corner</a:t>
            </a:r>
            <a:r>
              <a:rPr lang="en-US" dirty="0" smtClean="0"/>
              <a:t> has</a:t>
            </a:r>
            <a:r>
              <a:rPr lang="en-US" baseline="0" dirty="0" smtClean="0"/>
              <a:t> improving the </a:t>
            </a:r>
            <a:r>
              <a:rPr lang="en-US" baseline="0" dirty="0" smtClean="0"/>
              <a:t>capabilities for dealing with evolving data and schemas</a:t>
            </a:r>
          </a:p>
          <a:p>
            <a:pPr>
              <a:buFontTx/>
              <a:buChar char="-"/>
            </a:pPr>
            <a:endParaRPr lang="en-US" baseline="0" dirty="0" smtClean="0"/>
          </a:p>
          <a:p>
            <a:pPr>
              <a:buFontTx/>
              <a:buNone/>
            </a:pPr>
            <a:r>
              <a:rPr lang="en-US" i="1" baseline="0" dirty="0" smtClean="0"/>
              <a:t>[Engineering]</a:t>
            </a:r>
          </a:p>
          <a:p>
            <a:pPr>
              <a:buFontTx/>
              <a:buNone/>
            </a:pPr>
            <a:endParaRPr lang="en-US" baseline="0" dirty="0" smtClean="0"/>
          </a:p>
          <a:p>
            <a:pPr>
              <a:buFontTx/>
              <a:buNone/>
            </a:pPr>
            <a:r>
              <a:rPr lang="en-US" baseline="0" dirty="0" smtClean="0"/>
              <a:t>And finally...</a:t>
            </a:r>
            <a:r>
              <a:rPr lang="en-US" baseline="0" dirty="0" smtClean="0"/>
              <a:t> general engineering </a:t>
            </a:r>
            <a:r>
              <a:rPr lang="en-US" baseline="0" dirty="0" smtClean="0"/>
              <a:t>improvements to performance, security and other capabilities</a:t>
            </a:r>
          </a:p>
          <a:p>
            <a:endParaRPr lang="en-US" baseline="0" dirty="0" smtClean="0"/>
          </a:p>
          <a:p>
            <a:r>
              <a:rPr lang="en-US" baseline="0" dirty="0" smtClean="0"/>
              <a:t>Given that Annalist is intended to operate as a part of a suite of tools for handling linked data, not all of these functions should necessarily be part of Annalist itself.</a:t>
            </a:r>
          </a:p>
          <a:p>
            <a:endParaRPr lang="en-US" baseline="0" dirty="0" smtClean="0"/>
          </a:p>
          <a:p>
            <a:r>
              <a:rPr lang="en-US" baseline="0" dirty="0" smtClean="0"/>
              <a:t>For example, publication options and quality evaluation are features that I feel can be addressed by generic linked data tools used in conjunction with Annalist.</a:t>
            </a:r>
          </a:p>
        </p:txBody>
      </p:sp>
      <p:sp>
        <p:nvSpPr>
          <p:cNvPr id="4" name="Slide Number Placeholder 3"/>
          <p:cNvSpPr>
            <a:spLocks noGrp="1"/>
          </p:cNvSpPr>
          <p:nvPr>
            <p:ph type="sldNum" sz="quarter" idx="10"/>
          </p:nvPr>
        </p:nvSpPr>
        <p:spPr/>
        <p:txBody>
          <a:bodyPr/>
          <a:lstStyle/>
          <a:p>
            <a:fld id="{E3624DDA-4B49-3E4A-B023-255433B9202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In addition to the various technical issues mentioned, there is</a:t>
            </a:r>
            <a:r>
              <a:rPr lang="en-US" baseline="0" dirty="0" smtClean="0"/>
              <a:t> the goal of </a:t>
            </a:r>
            <a:r>
              <a:rPr lang="en-US" dirty="0" smtClean="0"/>
              <a:t>transition to a community project.</a:t>
            </a:r>
          </a:p>
          <a:p>
            <a:endParaRPr lang="en-US" dirty="0" smtClean="0"/>
          </a:p>
          <a:p>
            <a:r>
              <a:rPr lang="en-US" dirty="0" smtClean="0"/>
              <a:t>Annalist has, from the outset, been an open development.  All source code, documentation and design</a:t>
            </a:r>
            <a:r>
              <a:rPr lang="en-US" baseline="0" dirty="0" smtClean="0"/>
              <a:t> notes have been maintained in a public repository, but...</a:t>
            </a:r>
          </a:p>
          <a:p>
            <a:endParaRPr lang="en-US" baseline="0" dirty="0" smtClean="0"/>
          </a:p>
          <a:p>
            <a:r>
              <a:rPr lang="en-US" baseline="0" dirty="0" smtClean="0"/>
              <a:t>One of my hopes for the coming year is to start the transition from an “open source” project with a single developer to a wider community project.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concludes what was intended to be the</a:t>
            </a:r>
            <a:r>
              <a:rPr lang="en-US" baseline="0" dirty="0" smtClean="0"/>
              <a:t> “linear” part of my presentation of Annalist.</a:t>
            </a:r>
          </a:p>
          <a:p>
            <a:endParaRPr lang="en-US" baseline="0" dirty="0" smtClean="0"/>
          </a:p>
          <a:p>
            <a:r>
              <a:rPr lang="en-US" baseline="0" dirty="0" smtClean="0"/>
              <a:t>I </a:t>
            </a:r>
            <a:r>
              <a:rPr lang="en-US" baseline="0" dirty="0" smtClean="0"/>
              <a:t>hope that there remains time for discussion of issues arising.</a:t>
            </a:r>
          </a:p>
        </p:txBody>
      </p:sp>
      <p:sp>
        <p:nvSpPr>
          <p:cNvPr id="4" name="Slide Number Placeholder 3"/>
          <p:cNvSpPr>
            <a:spLocks noGrp="1"/>
          </p:cNvSpPr>
          <p:nvPr>
            <p:ph type="sldNum" sz="quarter" idx="10"/>
          </p:nvPr>
        </p:nvSpPr>
        <p:spPr/>
        <p:txBody>
          <a:bodyPr/>
          <a:lstStyle/>
          <a:p>
            <a:fld id="{E3624DDA-4B49-3E4A-B023-255433B9202F}"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57400" y="177800"/>
            <a:ext cx="2743200" cy="2057400"/>
          </a:xfrm>
        </p:spPr>
      </p:sp>
      <p:sp>
        <p:nvSpPr>
          <p:cNvPr id="3" name="Notes Placeholder 2"/>
          <p:cNvSpPr>
            <a:spLocks noGrp="1"/>
          </p:cNvSpPr>
          <p:nvPr>
            <p:ph type="body" idx="1"/>
          </p:nvPr>
        </p:nvSpPr>
        <p:spPr/>
        <p:txBody>
          <a:bodyPr>
            <a:normAutofit/>
          </a:bodyPr>
          <a:lstStyle/>
          <a:p>
            <a:r>
              <a:rPr lang="en-US" baseline="0" dirty="0" smtClean="0"/>
              <a:t>Here are </a:t>
            </a:r>
            <a:r>
              <a:rPr lang="en-US" baseline="0" dirty="0" smtClean="0"/>
              <a:t>some topics raised in discussions with colleagues, and by the paper reviewers for this workshop.</a:t>
            </a:r>
          </a:p>
          <a:p>
            <a:endParaRPr lang="en-US" baseline="0" dirty="0" smtClean="0"/>
          </a:p>
          <a:p>
            <a:r>
              <a:rPr lang="en-US" baseline="0" dirty="0" smtClean="0"/>
              <a:t>I’d be happy to</a:t>
            </a:r>
            <a:r>
              <a:rPr lang="en-US" baseline="0" dirty="0" smtClean="0"/>
              <a:t> discuss these, </a:t>
            </a:r>
            <a:r>
              <a:rPr lang="en-US" baseline="0" dirty="0" smtClean="0"/>
              <a:t>or</a:t>
            </a:r>
            <a:r>
              <a:rPr lang="en-US" baseline="0" dirty="0" smtClean="0"/>
              <a:t> any </a:t>
            </a:r>
            <a:r>
              <a:rPr lang="en-US" baseline="0" dirty="0" smtClean="0"/>
              <a:t>other questions.</a:t>
            </a:r>
          </a:p>
          <a:p>
            <a:endParaRPr lang="en-US" baseline="0" dirty="0" smtClean="0"/>
          </a:p>
          <a:p>
            <a:r>
              <a:rPr lang="en-US" dirty="0" smtClean="0"/>
              <a:t>(and if no questions, I can</a:t>
            </a:r>
            <a:r>
              <a:rPr lang="en-US" baseline="0" dirty="0" smtClean="0"/>
              <a:t> plough 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2400" dirty="0" smtClean="0"/>
              <a:t>An early seed was planted over 15 years ago, at the conference dinner for the 1999 Semantic Web symposium in Stanford. I happened to be sitting at the same table as Prof Jim</a:t>
            </a:r>
            <a:r>
              <a:rPr lang="en-US" sz="2400" baseline="0" dirty="0" smtClean="0"/>
              <a:t> </a:t>
            </a:r>
            <a:r>
              <a:rPr lang="en-US" sz="2400" dirty="0" err="1" smtClean="0"/>
              <a:t>Hendler</a:t>
            </a:r>
            <a:r>
              <a:rPr lang="en-US" sz="2400" dirty="0" smtClean="0"/>
              <a:t>, who</a:t>
            </a:r>
            <a:r>
              <a:rPr lang="en-US" sz="2400" dirty="0" smtClean="0"/>
              <a:t> commented that, for the semantic web to gain greater traction, it </a:t>
            </a:r>
            <a:r>
              <a:rPr lang="en-US" sz="2400" dirty="0" smtClean="0"/>
              <a:t>needed more RDF data on the web.  </a:t>
            </a:r>
            <a:r>
              <a:rPr lang="en-US" sz="2400" dirty="0" smtClean="0"/>
              <a:t>About </a:t>
            </a:r>
            <a:r>
              <a:rPr lang="en-US" sz="2400" dirty="0" smtClean="0"/>
              <a:t>that time, DARPA funded projects were working to publish large scale datasets like the CIA World </a:t>
            </a:r>
            <a:r>
              <a:rPr lang="en-US" sz="2400" dirty="0" err="1" smtClean="0"/>
              <a:t>Factbook</a:t>
            </a:r>
            <a:r>
              <a:rPr lang="en-US" sz="2400" dirty="0" smtClean="0"/>
              <a:t> as RDF.</a:t>
            </a:r>
            <a:endParaRPr lang="en-US" sz="2400" baseline="0" dirty="0" smtClean="0"/>
          </a:p>
          <a:p>
            <a:endParaRPr lang="en-US" sz="2400" baseline="0" dirty="0" smtClean="0"/>
          </a:p>
          <a:p>
            <a:r>
              <a:rPr lang="en-US" sz="2400" dirty="0" smtClean="0"/>
              <a:t>My focus has been on personal and small-scale data,</a:t>
            </a:r>
            <a:r>
              <a:rPr lang="en-US" sz="2400" baseline="0" dirty="0" smtClean="0"/>
              <a:t> and its attendant diversity</a:t>
            </a:r>
            <a:r>
              <a:rPr lang="en-US" sz="2400" dirty="0" smtClean="0"/>
              <a:t>.</a:t>
            </a:r>
            <a:r>
              <a:rPr lang="en-US" sz="2400" baseline="0" dirty="0" smtClean="0"/>
              <a:t> </a:t>
            </a:r>
            <a:r>
              <a:rPr lang="en-US" sz="2400" baseline="0" dirty="0" smtClean="0"/>
              <a:t> </a:t>
            </a:r>
            <a:r>
              <a:rPr lang="en-US" sz="2400" dirty="0" smtClean="0"/>
              <a:t>After a </a:t>
            </a:r>
            <a:r>
              <a:rPr lang="en-US" sz="2400" dirty="0" smtClean="0"/>
              <a:t>couple of earlier failed attempts,</a:t>
            </a:r>
            <a:r>
              <a:rPr lang="en-US" sz="2400" dirty="0" smtClean="0"/>
              <a:t> and now </a:t>
            </a:r>
            <a:r>
              <a:rPr lang="en-US" sz="2400" dirty="0" smtClean="0"/>
              <a:t>with better </a:t>
            </a:r>
            <a:r>
              <a:rPr lang="en-US" sz="2400" dirty="0" smtClean="0"/>
              <a:t>tools </a:t>
            </a:r>
            <a:r>
              <a:rPr lang="en-US" sz="2400" dirty="0" smtClean="0"/>
              <a:t>and more modest goals, I have developed Annalist as a working tool.  I just hope that nobody</a:t>
            </a:r>
            <a:r>
              <a:rPr lang="en-US" sz="2400" baseline="0" dirty="0" smtClean="0"/>
              <a:t> ha</a:t>
            </a:r>
            <a:r>
              <a:rPr lang="en-US" sz="2400" dirty="0" smtClean="0"/>
              <a:t>s been waiting 15 years for me to pass the salt.</a:t>
            </a:r>
          </a:p>
        </p:txBody>
      </p:sp>
      <p:sp>
        <p:nvSpPr>
          <p:cNvPr id="4" name="Slide Number Placeholder 3"/>
          <p:cNvSpPr>
            <a:spLocks noGrp="1"/>
          </p:cNvSpPr>
          <p:nvPr>
            <p:ph type="sldNum" sz="quarter" idx="10"/>
          </p:nvPr>
        </p:nvSpPr>
        <p:spPr/>
        <p:txBody>
          <a:bodyPr/>
          <a:lstStyle/>
          <a:p>
            <a:fld id="{E3624DDA-4B49-3E4A-B023-255433B9202F}"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(Spare slide to support possible discussion)</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a:t>
            </a:r>
            <a:r>
              <a:rPr lang="en-US" baseline="0" dirty="0" smtClean="0"/>
              <a:t> </a:t>
            </a:r>
            <a:r>
              <a:rPr lang="en-US" dirty="0" smtClean="0"/>
              <a:t>Access control notes</a:t>
            </a:r>
          </a:p>
          <a:p>
            <a:endParaRPr lang="en-US" dirty="0" smtClean="0"/>
          </a:p>
          <a:p>
            <a:r>
              <a:rPr lang="en-US" dirty="0" smtClean="0"/>
              <a:t>Currently permission records are stored as Annalist linked data records, so in principle could be referred to externally served resources.</a:t>
            </a:r>
          </a:p>
          <a:p>
            <a:endParaRPr lang="en-US" dirty="0" smtClean="0"/>
          </a:p>
          <a:p>
            <a:r>
              <a:rPr lang="en-US" dirty="0" smtClean="0"/>
              <a:t>I did look at UMA ~2 years ago, but at the time its requirements conflicted with Annalist goals.</a:t>
            </a:r>
          </a:p>
          <a:p>
            <a:endParaRPr lang="en-US" dirty="0" smtClean="0"/>
          </a:p>
          <a:p>
            <a:r>
              <a:rPr lang="en-US" dirty="0" smtClean="0"/>
              <a:t>Issues:</a:t>
            </a:r>
          </a:p>
          <a:p>
            <a:endParaRPr lang="en-US" dirty="0" smtClean="0"/>
          </a:p>
          <a:p>
            <a:r>
              <a:rPr lang="en-US" dirty="0" smtClean="0"/>
              <a:t>    - granularity - currently per collection, with limited per-type (e.g. User Permissions access requires ADMIN)</a:t>
            </a:r>
          </a:p>
          <a:p>
            <a:r>
              <a:rPr lang="en-US" dirty="0" smtClean="0"/>
              <a:t>    - role-based - currently directly associated with authenticated user id, no provision for roles</a:t>
            </a:r>
          </a:p>
          <a:p>
            <a:r>
              <a:rPr lang="en-US" dirty="0" smtClean="0"/>
              <a:t>    - trust model - currently trust local user permission records</a:t>
            </a:r>
          </a:p>
          <a:p>
            <a:r>
              <a:rPr lang="en-US" dirty="0" smtClean="0"/>
              <a:t>    - </a:t>
            </a:r>
            <a:r>
              <a:rPr lang="en-US" dirty="0" err="1" smtClean="0"/>
              <a:t>SoLiD</a:t>
            </a:r>
            <a:r>
              <a:rPr lang="en-US" dirty="0" smtClean="0"/>
              <a:t> servers - how to combine </a:t>
            </a:r>
            <a:r>
              <a:rPr lang="en-US" dirty="0" err="1" smtClean="0"/>
              <a:t>OpenID</a:t>
            </a:r>
            <a:r>
              <a:rPr lang="en-US" dirty="0" smtClean="0"/>
              <a:t> connect with </a:t>
            </a:r>
            <a:r>
              <a:rPr lang="en-US" dirty="0" err="1" smtClean="0"/>
              <a:t>WebID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I’m not sure that it’s a valid alternative to formal usability studies, but my approach has been to create minimum sufficient functionality for a task, and then to build on that incrementally.</a:t>
            </a:r>
            <a:r>
              <a:rPr lang="en-US" baseline="0" dirty="0" smtClean="0"/>
              <a:t>  In some sense, usability evaluation is built in to the development process (but not formally recorded).</a:t>
            </a:r>
          </a:p>
          <a:p>
            <a:endParaRPr lang="en-US" baseline="0" dirty="0" smtClean="0"/>
          </a:p>
          <a:p>
            <a:r>
              <a:rPr lang="en-US" baseline="0" dirty="0" smtClean="0"/>
              <a:t>The “Chemistry personas” collection was developed in Annalist by a researcher not intimately familiar with RDF, but with detailed experience of experimental procedures in chemistry.</a:t>
            </a:r>
          </a:p>
          <a:p>
            <a:r>
              <a:rPr lang="en-US" baseline="0" dirty="0" smtClean="0"/>
              <a:t>See: http://cream.annalist.net/annalist/c/Chemistry_Personas/d/type_Plan/plan_Synth_01/</a:t>
            </a:r>
          </a:p>
          <a:p>
            <a:endParaRPr lang="en-US" baseline="0" dirty="0" smtClean="0"/>
          </a:p>
          <a:p>
            <a:r>
              <a:rPr lang="en-US" baseline="0" dirty="0" smtClean="0"/>
              <a:t>I have noticed that the interface sometimes lends itself to appropriation – I’ve had required features on my TODO list, only to realize later on that I can implement them using existing capabilities (e.g. unified image link/import/upload fields.)</a:t>
            </a:r>
            <a:endParaRPr lang="en-US" dirty="0" smtClean="0"/>
          </a:p>
          <a:p>
            <a:endParaRPr lang="en-US" dirty="0" smtClean="0"/>
          </a:p>
          <a:p>
            <a:r>
              <a:rPr lang="en-US" dirty="0" smtClean="0"/>
              <a:t>Discuss... ?</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My overall goal in creating Annalist has been to make it quick and easy to create and share linked data on the web.</a:t>
            </a:r>
          </a:p>
          <a:p>
            <a:endParaRPr lang="en-US" dirty="0" smtClean="0"/>
          </a:p>
          <a:p>
            <a:r>
              <a:rPr lang="en-US" dirty="0" smtClean="0"/>
              <a:t>Working on a range of research projects over the past 10 years or so, from bioinformatics to classical arts, I've found the effort to create robust tools for linked data to be an impediment to deploying applications for research users.  I feel this has put use of linked data beyond the reach of many small research groups who might benefit from facilitated exchange of data with a wider community of peers.</a:t>
            </a:r>
          </a:p>
          <a:p>
            <a:endParaRPr lang="en-US" dirty="0" smtClean="0"/>
          </a:p>
          <a:p>
            <a:r>
              <a:rPr lang="en-US" dirty="0" smtClean="0"/>
              <a:t>For myself,</a:t>
            </a:r>
            <a:r>
              <a:rPr lang="en-US" baseline="0" dirty="0" smtClean="0"/>
              <a:t> </a:t>
            </a:r>
            <a:r>
              <a:rPr lang="en-US" dirty="0" smtClean="0"/>
              <a:t>I’ve wanted to make it easy to prototype application</a:t>
            </a:r>
            <a:r>
              <a:rPr lang="en-US" baseline="0" dirty="0" smtClean="0"/>
              <a:t> </a:t>
            </a:r>
            <a:r>
              <a:rPr lang="en-US" dirty="0" smtClean="0"/>
              <a:t>ideas using RDF.</a:t>
            </a:r>
          </a:p>
        </p:txBody>
      </p:sp>
      <p:sp>
        <p:nvSpPr>
          <p:cNvPr id="4" name="Slide Number Placeholder 3"/>
          <p:cNvSpPr>
            <a:spLocks noGrp="1"/>
          </p:cNvSpPr>
          <p:nvPr>
            <p:ph type="sldNum" sz="quarter" idx="10"/>
          </p:nvPr>
        </p:nvSpPr>
        <p:spPr/>
        <p:txBody>
          <a:bodyPr/>
          <a:lstStyle/>
          <a:p>
            <a:fld id="{E3624DDA-4B49-3E4A-B023-255433B9202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I’ll start with a discussion of motivation and requirements, then continue with some examples of Annalist in use, technical design and project status.</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Fly-TED was one </a:t>
            </a:r>
            <a:r>
              <a:rPr lang="en-US" dirty="0" smtClean="0"/>
              <a:t>project that has motivated Annalist</a:t>
            </a:r>
            <a:r>
              <a:rPr lang="en-US" baseline="0" dirty="0" smtClean="0"/>
              <a:t> </a:t>
            </a:r>
            <a:r>
              <a:rPr lang="en-US" baseline="0" dirty="0" smtClean="0"/>
              <a:t>development</a:t>
            </a:r>
            <a:r>
              <a:rPr lang="en-US" dirty="0" smtClean="0"/>
              <a:t>.</a:t>
            </a:r>
          </a:p>
          <a:p>
            <a:endParaRPr lang="en-US" dirty="0" smtClean="0"/>
          </a:p>
          <a:p>
            <a:r>
              <a:rPr lang="en-US" dirty="0" smtClean="0"/>
              <a:t>I was working with a zoology research team to </a:t>
            </a:r>
            <a:r>
              <a:rPr lang="en-US" baseline="0" dirty="0" smtClean="0"/>
              <a:t>create a database of gene expression images, showing activity of different genes at different development stages of fruit fly </a:t>
            </a:r>
            <a:r>
              <a:rPr lang="en-US" baseline="0" dirty="0" err="1" smtClean="0"/>
              <a:t>spermatazoa</a:t>
            </a:r>
            <a:r>
              <a:rPr lang="en-US" baseline="0" dirty="0" smtClean="0"/>
              <a:t>.</a:t>
            </a:r>
          </a:p>
          <a:p>
            <a:endParaRPr lang="en-US" baseline="0" dirty="0" smtClean="0"/>
          </a:p>
          <a:p>
            <a:r>
              <a:rPr lang="en-US" baseline="0" dirty="0" smtClean="0"/>
              <a:t>This was intended to become a community resource for researchers, augmenting existing resources on the web.</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The</a:t>
            </a:r>
            <a:r>
              <a:rPr lang="en-US" baseline="0" dirty="0" smtClean="0"/>
              <a:t> preparation, capture and annotation of these images involved many kinds of related data, including published literature and data sources, statistical analysis, wet-lab work and microscopic observation.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a:t>
            </a:r>
            <a:r>
              <a:rPr lang="en-US" baseline="0" dirty="0" smtClean="0"/>
              <a:t> public database</a:t>
            </a:r>
            <a:r>
              <a:rPr lang="en-US" baseline="0" dirty="0" smtClean="0"/>
              <a:t> was </a:t>
            </a:r>
            <a:r>
              <a:rPr lang="en-US" baseline="0" dirty="0" smtClean="0"/>
              <a:t>duly created, and reported in the Nucleic Acids Research journal.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Unfortunately, this database was lost in an infrastructure failure.  Although the original raw data still </a:t>
            </a:r>
            <a:r>
              <a:rPr lang="en-US" baseline="0" dirty="0" smtClean="0"/>
              <a:t>exists, </a:t>
            </a:r>
            <a:r>
              <a:rPr lang="en-US" baseline="0" dirty="0" smtClean="0"/>
              <a:t>lack of effort to rebuild the customized platform meant the public web presence was lost. </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These</a:t>
            </a:r>
            <a:r>
              <a:rPr lang="en-US" dirty="0" smtClean="0"/>
              <a:t> sustainability </a:t>
            </a:r>
            <a:r>
              <a:rPr lang="en-US" dirty="0" smtClean="0"/>
              <a:t>travails</a:t>
            </a:r>
            <a:r>
              <a:rPr lang="en-US" dirty="0" smtClean="0"/>
              <a:t> of Fly</a:t>
            </a:r>
            <a:r>
              <a:rPr lang="en-US" dirty="0" smtClean="0"/>
              <a:t>-TED have </a:t>
            </a:r>
            <a:r>
              <a:rPr lang="en-US" baseline="0" dirty="0" smtClean="0"/>
              <a:t>suggested several requirements that inform the design of Annalist as a tool to support sharing of research data.</a:t>
            </a:r>
          </a:p>
          <a:p>
            <a:endParaRPr lang="en-US" baseline="0" dirty="0" smtClean="0"/>
          </a:p>
          <a:p>
            <a:r>
              <a:rPr lang="en-US" baseline="0" dirty="0" smtClean="0"/>
              <a:t>I don’t intend to discuss them all individually (they are covered in the paper), but the general thrust is towards ease-of-use, flexibility, and sustainability of data.</a:t>
            </a:r>
          </a:p>
          <a:p>
            <a:endParaRPr lang="en-US" baseline="0" dirty="0" smtClean="0"/>
          </a:p>
          <a:p>
            <a:r>
              <a:rPr lang="en-US" baseline="0" dirty="0" smtClean="0"/>
              <a:t>(pause)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survey of existing tools for creating and sharing linked data indicates that all the identified requirements are addressed by some tool or other, but not</a:t>
            </a:r>
            <a:r>
              <a:rPr lang="en-US" baseline="0" dirty="0" smtClean="0"/>
              <a:t> all together in any single tool that we could identify.</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F9E4E1C-0A42-CA42-A400-70D3BDC320D6}" type="datetimeFigureOut">
              <a:rPr lang="en-US" smtClean="0"/>
              <a:pPr/>
              <a:t>4/11/16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F9E4E1C-0A42-CA42-A400-70D3BDC320D6}" type="datetimeFigureOut">
              <a:rPr lang="en-US" smtClean="0"/>
              <a:pPr/>
              <a:t>4/11/16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F9E4E1C-0A42-CA42-A400-70D3BDC320D6}" type="datetimeFigureOut">
              <a:rPr lang="en-US" smtClean="0"/>
              <a:pPr/>
              <a:t>4/11/16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F9E4E1C-0A42-CA42-A400-70D3BDC320D6}" type="datetimeFigureOut">
              <a:rPr lang="en-US" smtClean="0"/>
              <a:pPr/>
              <a:t>4/11/16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E4E1C-0A42-CA42-A400-70D3BDC320D6}" type="datetimeFigureOut">
              <a:rPr lang="en-US" smtClean="0"/>
              <a:pPr/>
              <a:t>4/11/16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4/11/16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4/11/16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4E1C-0A42-CA42-A400-70D3BDC320D6}" type="datetimeFigureOut">
              <a:rPr lang="en-US" smtClean="0"/>
              <a:pPr/>
              <a:t>4/11/16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A9D74-F7F9-454D-9BB4-1C7EC71A8A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SzPct val="75000"/>
        <a:buFont typeface="Courier New"/>
        <a:buChar char="o"/>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nnalist.net" TargetMode="Externa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wmf"/><Relationship Id="rId8" Type="http://schemas.openxmlformats.org/officeDocument/2006/relationships/image" Target="../media/image5.jpeg"/><Relationship Id="rId9"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annalist.net/documents/tutorial/annalist-tutorial.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df"/><Relationship Id="rId4" Type="http://schemas.openxmlformats.org/officeDocument/2006/relationships/image" Target="../media/image2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df"/><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df"/><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df"/><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ithub.com/gklyne/annalis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annalist.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93334"/>
            <a:ext cx="7772400" cy="1473200"/>
          </a:xfrm>
        </p:spPr>
        <p:txBody>
          <a:bodyPr>
            <a:normAutofit/>
          </a:bodyPr>
          <a:lstStyle/>
          <a:p>
            <a:r>
              <a:rPr lang="en-GB" dirty="0" smtClean="0"/>
              <a:t>Annalist</a:t>
            </a:r>
            <a:br>
              <a:rPr lang="en-GB" dirty="0" smtClean="0"/>
            </a:br>
            <a:r>
              <a:rPr lang="en-GB" sz="3200" i="1" dirty="0" smtClean="0"/>
              <a:t>(“keeper of records”)</a:t>
            </a:r>
            <a:endParaRPr lang="en-GB" i="1" dirty="0"/>
          </a:p>
        </p:txBody>
      </p:sp>
      <p:sp>
        <p:nvSpPr>
          <p:cNvPr id="5" name="Subtitle 4"/>
          <p:cNvSpPr>
            <a:spLocks noGrp="1"/>
          </p:cNvSpPr>
          <p:nvPr>
            <p:ph type="subTitle" idx="1"/>
          </p:nvPr>
        </p:nvSpPr>
        <p:spPr>
          <a:xfrm>
            <a:off x="681336" y="3429000"/>
            <a:ext cx="7776864" cy="1948573"/>
          </a:xfrm>
        </p:spPr>
        <p:txBody>
          <a:bodyPr>
            <a:normAutofit fontScale="92500" lnSpcReduction="20000"/>
          </a:bodyPr>
          <a:lstStyle/>
          <a:p>
            <a:r>
              <a:rPr lang="en-US" dirty="0" smtClean="0"/>
              <a:t>Graham Klyne</a:t>
            </a:r>
          </a:p>
          <a:p>
            <a:r>
              <a:rPr lang="en-US" dirty="0" err="1" smtClean="0"/>
              <a:t>e</a:t>
            </a:r>
            <a:r>
              <a:rPr lang="en-US" dirty="0" smtClean="0"/>
              <a:t>-Research Centre, University of Oxford</a:t>
            </a:r>
          </a:p>
          <a:p>
            <a:endParaRPr lang="en-US" dirty="0" smtClean="0"/>
          </a:p>
          <a:p>
            <a:r>
              <a:rPr lang="en-US" dirty="0" smtClean="0">
                <a:hlinkClick r:id="rId3"/>
              </a:rPr>
              <a:t>http://annalist.net</a:t>
            </a:r>
            <a:endParaRPr lang="en-US" dirty="0" smtClean="0"/>
          </a:p>
          <a:p>
            <a:endParaRPr lang="en-US" dirty="0" smtClean="0"/>
          </a:p>
          <a:p>
            <a:endParaRPr lang="en-GB" dirty="0"/>
          </a:p>
        </p:txBody>
      </p:sp>
      <p:pic>
        <p:nvPicPr>
          <p:cNvPr id="1026" name="Picture 2" descr="C:\Users\jasmina\Desktop\FAST-250px.jpg"/>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7544" y="304712"/>
            <a:ext cx="1584176" cy="62733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7" name="Picture 3" descr="C:\Users\jasmina\Desktop\sponsor-lowres.jpg"/>
          <p:cNvPicPr>
            <a:picLocks noChangeAspect="1" noChangeArrowheads="1"/>
          </p:cNvPicPr>
          <p:nvPr/>
        </p:nvPicPr>
        <p:blipFill>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80112" y="6021288"/>
            <a:ext cx="1441769" cy="57606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8" name="Picture 4" descr="C:\Users\jasmina\Desktop\de_logo_rgb.jpg"/>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907704" y="5805264"/>
            <a:ext cx="1728192" cy="80361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30" name="Picture 6" descr="C:\Users\jasmina\Desktop\QM logo_Small_Black.eps"/>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563888" y="6021288"/>
            <a:ext cx="1800199" cy="478952"/>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9" name="Picture 8" descr="oxf 4 copy.jpg"/>
          <p:cNvPicPr>
            <a:picLocks noChangeAspect="1"/>
          </p:cNvPicPr>
          <p:nvPr/>
        </p:nvPicPr>
        <p:blipFill>
          <a:blip r:embed="rId8"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79512" y="5949280"/>
            <a:ext cx="1671423" cy="525384"/>
          </a:xfrm>
          <a:prstGeom prst="rect">
            <a:avLst/>
          </a:prstGeom>
        </p:spPr>
      </p:pic>
      <p:pic>
        <p:nvPicPr>
          <p:cNvPr id="10" name="Picture 9" descr="UoN-UK-C-M.Black copy.jpg"/>
          <p:cNvPicPr>
            <a:picLocks noChangeAspect="1"/>
          </p:cNvPicPr>
          <p:nvPr/>
        </p:nvPicPr>
        <p:blipFill>
          <a:blip r:embed="rId9">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164288" y="5949279"/>
            <a:ext cx="1584176" cy="70416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8623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solidFill>
                  <a:srgbClr val="A6A6A6"/>
                </a:solidFill>
              </a:rPr>
              <a:t>Motivation and Requirements</a:t>
            </a:r>
            <a:br>
              <a:rPr lang="en-US" dirty="0" smtClean="0">
                <a:solidFill>
                  <a:srgbClr val="A6A6A6"/>
                </a:solidFill>
              </a:rPr>
            </a:br>
            <a:r>
              <a:rPr lang="en-US" dirty="0" smtClean="0"/>
              <a:t>Annalist in use</a:t>
            </a:r>
            <a:br>
              <a:rPr lang="en-US" dirty="0" smtClean="0"/>
            </a:br>
            <a:r>
              <a:rPr lang="en-US" dirty="0" smtClean="0">
                <a:solidFill>
                  <a:srgbClr val="A6A6A6"/>
                </a:solidFill>
              </a:rPr>
              <a:t>Design and implementation</a:t>
            </a:r>
            <a:br>
              <a:rPr lang="en-US" dirty="0" smtClean="0">
                <a:solidFill>
                  <a:srgbClr val="A6A6A6"/>
                </a:solidFill>
              </a:rPr>
            </a:br>
            <a:r>
              <a:rPr lang="en-US" dirty="0" smtClean="0">
                <a:solidFill>
                  <a:srgbClr val="A6A6A6"/>
                </a:solidFill>
              </a:rPr>
              <a:t>Status and future work</a:t>
            </a:r>
            <a:br>
              <a:rPr lang="en-US" dirty="0" smtClean="0">
                <a:solidFill>
                  <a:srgbClr val="A6A6A6"/>
                </a:solidFill>
              </a:rPr>
            </a:br>
            <a:r>
              <a:rPr lang="en-US" dirty="0" smtClean="0">
                <a:solidFill>
                  <a:srgbClr val="A6A6A6"/>
                </a:solidFill>
              </a:rPr>
              <a:t>Discussion</a:t>
            </a:r>
            <a:endParaRPr lang="en-US" dirty="0">
              <a:solidFill>
                <a:srgbClr val="A6A6A6"/>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Annalist example (view)</a:t>
            </a:r>
            <a:endParaRPr lang="en-US" dirty="0"/>
          </a:p>
        </p:txBody>
      </p:sp>
      <p:pic>
        <p:nvPicPr>
          <p:cNvPr id="4" name="Picture 3"/>
          <p:cNvPicPr>
            <a:picLocks noChangeAspect="1"/>
          </p:cNvPicPr>
          <p:nvPr/>
        </p:nvPicPr>
        <p:blipFill>
          <a:blip r:embed="rId3"/>
          <a:stretch>
            <a:fillRect/>
          </a:stretch>
        </p:blipFill>
        <p:spPr>
          <a:xfrm>
            <a:off x="177797" y="-1"/>
            <a:ext cx="8881325" cy="685800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64808"/>
          </a:xfrm>
          <a:prstGeom prst="rect">
            <a:avLst/>
          </a:prstGeom>
        </p:spPr>
      </p:pic>
      <p:sp>
        <p:nvSpPr>
          <p:cNvPr id="5" name="Oval 4"/>
          <p:cNvSpPr/>
          <p:nvPr/>
        </p:nvSpPr>
        <p:spPr>
          <a:xfrm>
            <a:off x="8258387" y="5108784"/>
            <a:ext cx="822960" cy="563880"/>
          </a:xfrm>
          <a:prstGeom prst="ellipse">
            <a:avLst/>
          </a:prstGeom>
          <a:noFill/>
          <a:ln w="158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4518491"/>
          </a:xfrm>
          <a:prstGeom prst="rect">
            <a:avLst/>
          </a:prstGeom>
        </p:spPr>
      </p:pic>
      <p:sp>
        <p:nvSpPr>
          <p:cNvPr id="5" name="TextBox 4"/>
          <p:cNvSpPr txBox="1"/>
          <p:nvPr/>
        </p:nvSpPr>
        <p:spPr>
          <a:xfrm>
            <a:off x="0" y="5796171"/>
            <a:ext cx="9144000" cy="707886"/>
          </a:xfrm>
          <a:prstGeom prst="rect">
            <a:avLst/>
          </a:prstGeom>
          <a:noFill/>
        </p:spPr>
        <p:txBody>
          <a:bodyPr wrap="square" rtlCol="0">
            <a:spAutoFit/>
          </a:bodyPr>
          <a:lstStyle/>
          <a:p>
            <a:pPr algn="ctr"/>
            <a:r>
              <a:rPr lang="en-US" sz="4000" dirty="0" smtClean="0"/>
              <a:t>	</a:t>
            </a:r>
            <a:r>
              <a:rPr lang="en-US" sz="4000" dirty="0" smtClean="0">
                <a:hlinkClick r:id="rId4"/>
              </a:rPr>
              <a:t>http://annalist.net/</a:t>
            </a:r>
            <a:endParaRPr lang="en-US" sz="40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solidFill>
                  <a:srgbClr val="A6A6A6"/>
                </a:solidFill>
              </a:rPr>
              <a:t>Motivation and Requirements</a:t>
            </a:r>
            <a:br>
              <a:rPr lang="en-US" dirty="0" smtClean="0">
                <a:solidFill>
                  <a:srgbClr val="A6A6A6"/>
                </a:solidFill>
              </a:rPr>
            </a:br>
            <a:r>
              <a:rPr lang="en-US" dirty="0" smtClean="0">
                <a:solidFill>
                  <a:srgbClr val="A6A6A6"/>
                </a:solidFill>
              </a:rPr>
              <a:t>Annalist in use</a:t>
            </a:r>
            <a:br>
              <a:rPr lang="en-US" dirty="0" smtClean="0">
                <a:solidFill>
                  <a:srgbClr val="A6A6A6"/>
                </a:solidFill>
              </a:rPr>
            </a:br>
            <a:r>
              <a:rPr lang="en-US" dirty="0" smtClean="0"/>
              <a:t>Design and implementation</a:t>
            </a:r>
            <a:br>
              <a:rPr lang="en-US" dirty="0" smtClean="0"/>
            </a:br>
            <a:r>
              <a:rPr lang="en-US" dirty="0" smtClean="0">
                <a:solidFill>
                  <a:srgbClr val="A6A6A6"/>
                </a:solidFill>
              </a:rPr>
              <a:t>Status and future work</a:t>
            </a:r>
            <a:br>
              <a:rPr lang="en-US" dirty="0" smtClean="0">
                <a:solidFill>
                  <a:srgbClr val="A6A6A6"/>
                </a:solidFill>
              </a:rPr>
            </a:br>
            <a:r>
              <a:rPr lang="en-US" dirty="0" smtClean="0">
                <a:solidFill>
                  <a:srgbClr val="A6A6A6"/>
                </a:solidFill>
              </a:rPr>
              <a:t>Discussion</a:t>
            </a:r>
            <a:endParaRPr lang="en-US" dirty="0">
              <a:solidFill>
                <a:srgbClr val="A6A6A6"/>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a:xfrm>
            <a:off x="457200" y="1549401"/>
            <a:ext cx="8229600" cy="2679699"/>
          </a:xfrm>
        </p:spPr>
        <p:txBody>
          <a:bodyPr>
            <a:normAutofit/>
          </a:bodyPr>
          <a:lstStyle/>
          <a:p>
            <a:pPr lvl="1"/>
            <a:r>
              <a:rPr lang="en-US" dirty="0" smtClean="0"/>
              <a:t>Data first, structure later</a:t>
            </a:r>
          </a:p>
          <a:p>
            <a:pPr lvl="1"/>
            <a:r>
              <a:rPr lang="en-US" dirty="0" smtClean="0"/>
              <a:t>Minimize impediments to data entry</a:t>
            </a:r>
          </a:p>
          <a:p>
            <a:pPr lvl="1"/>
            <a:r>
              <a:rPr lang="en-US" dirty="0" smtClean="0"/>
              <a:t>Annalist as a part in a wider linked data ecosystem</a:t>
            </a:r>
          </a:p>
          <a:p>
            <a:pPr lvl="1"/>
            <a:r>
              <a:rPr lang="en-US" dirty="0" smtClean="0"/>
              <a:t>JSON-LD as “view source” for linked data</a:t>
            </a:r>
          </a:p>
        </p:txBody>
      </p:sp>
      <p:sp>
        <p:nvSpPr>
          <p:cNvPr id="4" name="TextBox 3"/>
          <p:cNvSpPr txBox="1"/>
          <p:nvPr/>
        </p:nvSpPr>
        <p:spPr>
          <a:xfrm>
            <a:off x="457200" y="4229100"/>
            <a:ext cx="8229600" cy="1569660"/>
          </a:xfrm>
          <a:prstGeom prst="rect">
            <a:avLst/>
          </a:prstGeom>
          <a:noFill/>
        </p:spPr>
        <p:txBody>
          <a:bodyPr wrap="square" rtlCol="0">
            <a:spAutoFit/>
          </a:bodyPr>
          <a:lstStyle/>
          <a:p>
            <a:r>
              <a:rPr lang="en-US" sz="3200" i="1" dirty="0" smtClean="0">
                <a:solidFill>
                  <a:schemeClr val="accent2">
                    <a:lumMod val="75000"/>
                  </a:schemeClr>
                </a:solidFill>
              </a:rPr>
              <a:t>The message that data can tell is not always clear at the outset, but may emerge though the process of observation and collection.</a:t>
            </a:r>
            <a:endParaRPr lang="en-US" sz="3200" i="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implementation</a:t>
            </a:r>
            <a:endParaRPr lang="en-US" dirty="0"/>
          </a:p>
        </p:txBody>
      </p:sp>
      <p:sp>
        <p:nvSpPr>
          <p:cNvPr id="3" name="Content Placeholder 2"/>
          <p:cNvSpPr>
            <a:spLocks noGrp="1"/>
          </p:cNvSpPr>
          <p:nvPr>
            <p:ph idx="1"/>
          </p:nvPr>
        </p:nvSpPr>
        <p:spPr>
          <a:xfrm>
            <a:off x="457200" y="1384301"/>
            <a:ext cx="8229600" cy="4952999"/>
          </a:xfrm>
        </p:spPr>
        <p:txBody>
          <a:bodyPr>
            <a:normAutofit fontScale="92500" lnSpcReduction="20000"/>
          </a:bodyPr>
          <a:lstStyle/>
          <a:p>
            <a:r>
              <a:rPr lang="en-US" dirty="0" smtClean="0"/>
              <a:t>Web server application</a:t>
            </a:r>
          </a:p>
          <a:p>
            <a:r>
              <a:rPr lang="en-US" dirty="0" smtClean="0"/>
              <a:t>Deployable in desktop, workgroup or cloud</a:t>
            </a:r>
          </a:p>
          <a:p>
            <a:pPr lvl="1"/>
            <a:r>
              <a:rPr lang="en-US" dirty="0" smtClean="0"/>
              <a:t>(</a:t>
            </a:r>
            <a:r>
              <a:rPr lang="en-US" dirty="0" err="1" smtClean="0"/>
              <a:t>Docker</a:t>
            </a:r>
            <a:r>
              <a:rPr lang="en-US" dirty="0" smtClean="0"/>
              <a:t> too)</a:t>
            </a:r>
          </a:p>
          <a:p>
            <a:r>
              <a:rPr lang="en-US" dirty="0" smtClean="0"/>
              <a:t>Main logic is server-based</a:t>
            </a:r>
          </a:p>
          <a:p>
            <a:pPr lvl="1"/>
            <a:r>
              <a:rPr lang="en-US" dirty="0" err="1" smtClean="0"/>
              <a:t>Javascript</a:t>
            </a:r>
            <a:r>
              <a:rPr lang="en-US" dirty="0" smtClean="0"/>
              <a:t> for responsive interface</a:t>
            </a:r>
          </a:p>
          <a:p>
            <a:endParaRPr lang="en-US" dirty="0" smtClean="0"/>
          </a:p>
          <a:p>
            <a:r>
              <a:rPr lang="en-US" dirty="0" smtClean="0"/>
              <a:t>Data stored as JSON-LD files</a:t>
            </a:r>
          </a:p>
          <a:p>
            <a:pPr lvl="1"/>
            <a:r>
              <a:rPr lang="en-US" dirty="0" smtClean="0"/>
              <a:t>Can be published directly by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nnalist-component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5616" y="1"/>
            <a:ext cx="9149616" cy="68389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2700" y="1638301"/>
            <a:ext cx="9131300" cy="487447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2700" y="1638301"/>
            <a:ext cx="9131300" cy="4874478"/>
          </a:xfrm>
          <a:prstGeom prst="rect">
            <a:avLst/>
          </a:prstGeom>
        </p:spPr>
      </p:pic>
      <p:sp>
        <p:nvSpPr>
          <p:cNvPr id="4" name="Oval 3"/>
          <p:cNvSpPr/>
          <p:nvPr/>
        </p:nvSpPr>
        <p:spPr>
          <a:xfrm>
            <a:off x="2302933" y="3962400"/>
            <a:ext cx="1794934" cy="1371600"/>
          </a:xfrm>
          <a:prstGeom prst="ellipse">
            <a:avLst/>
          </a:prstGeom>
          <a:noFill/>
          <a:ln w="190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4690489" y="3962403"/>
            <a:ext cx="1794934" cy="1371600"/>
          </a:xfrm>
          <a:prstGeom prst="ellipse">
            <a:avLst/>
          </a:prstGeom>
          <a:noFill/>
          <a:ln w="190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040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6311900" cy="5067300"/>
          </a:xfrm>
        </p:spPr>
        <p:txBody>
          <a:bodyPr>
            <a:normAutofit fontScale="70000" lnSpcReduction="20000"/>
          </a:bodyPr>
          <a:lstStyle/>
          <a:p>
            <a:r>
              <a:rPr lang="en-US" dirty="0" err="1" smtClean="0"/>
              <a:t>OeRC</a:t>
            </a:r>
            <a:r>
              <a:rPr lang="en-US" dirty="0"/>
              <a:t>:</a:t>
            </a:r>
            <a:r>
              <a:rPr lang="en-US" dirty="0" smtClean="0"/>
              <a:t> FAST project (digital music)</a:t>
            </a:r>
          </a:p>
          <a:p>
            <a:pPr lvl="1"/>
            <a:r>
              <a:rPr lang="en-US" dirty="0" smtClean="0"/>
              <a:t>Kevin Page, David </a:t>
            </a:r>
            <a:r>
              <a:rPr lang="en-US" dirty="0" err="1" smtClean="0"/>
              <a:t>Weigl</a:t>
            </a:r>
            <a:r>
              <a:rPr lang="en-US" dirty="0" smtClean="0"/>
              <a:t>, David De </a:t>
            </a:r>
            <a:r>
              <a:rPr lang="en-US" dirty="0" err="1" smtClean="0"/>
              <a:t>Roure</a:t>
            </a:r>
            <a:r>
              <a:rPr lang="en-US" dirty="0" smtClean="0"/>
              <a:t>, </a:t>
            </a:r>
            <a:r>
              <a:rPr lang="en-US" dirty="0" err="1" smtClean="0"/>
              <a:t>Terhi</a:t>
            </a:r>
            <a:r>
              <a:rPr lang="en-US" dirty="0" smtClean="0"/>
              <a:t> </a:t>
            </a:r>
            <a:r>
              <a:rPr lang="en-US" dirty="0" err="1" smtClean="0"/>
              <a:t>Nurmikko</a:t>
            </a:r>
            <a:r>
              <a:rPr lang="en-US" dirty="0" smtClean="0"/>
              <a:t>-Fuller, Alan Chamberlain, Steve </a:t>
            </a:r>
            <a:r>
              <a:rPr lang="en-US" dirty="0" err="1" smtClean="0"/>
              <a:t>Benford</a:t>
            </a:r>
            <a:r>
              <a:rPr lang="en-US" dirty="0" smtClean="0"/>
              <a:t>, </a:t>
            </a:r>
            <a:r>
              <a:rPr lang="en-US" i="1" dirty="0" smtClean="0"/>
              <a:t>et al</a:t>
            </a:r>
          </a:p>
          <a:p>
            <a:r>
              <a:rPr lang="en-US" dirty="0" smtClean="0"/>
              <a:t>JISC RDS: CREAM project (active metadata)</a:t>
            </a:r>
          </a:p>
          <a:p>
            <a:pPr lvl="1"/>
            <a:r>
              <a:rPr lang="en-US" dirty="0" err="1" smtClean="0"/>
              <a:t>Cerys</a:t>
            </a:r>
            <a:r>
              <a:rPr lang="en-US" dirty="0" smtClean="0"/>
              <a:t> Willoughby, Simon Coles, Colin Bird, Iris </a:t>
            </a:r>
            <a:r>
              <a:rPr lang="en-US" dirty="0" err="1" smtClean="0"/>
              <a:t>Garrelfs</a:t>
            </a:r>
            <a:r>
              <a:rPr lang="en-US" dirty="0" smtClean="0"/>
              <a:t>, </a:t>
            </a:r>
            <a:r>
              <a:rPr lang="en-US" dirty="0" err="1"/>
              <a:t>Athanasios</a:t>
            </a:r>
            <a:r>
              <a:rPr lang="en-US" dirty="0"/>
              <a:t> </a:t>
            </a:r>
            <a:r>
              <a:rPr lang="en-US" dirty="0" err="1" smtClean="0"/>
              <a:t>Velios</a:t>
            </a:r>
            <a:r>
              <a:rPr lang="en-US" dirty="0" smtClean="0"/>
              <a:t>, Mike </a:t>
            </a:r>
            <a:r>
              <a:rPr lang="en-US" dirty="0" err="1" smtClean="0"/>
              <a:t>Mineter</a:t>
            </a:r>
            <a:r>
              <a:rPr lang="en-US" dirty="0" smtClean="0"/>
              <a:t>, </a:t>
            </a:r>
            <a:r>
              <a:rPr lang="en-US" i="1" dirty="0" smtClean="0"/>
              <a:t>et al</a:t>
            </a:r>
          </a:p>
          <a:p>
            <a:r>
              <a:rPr lang="en-US" dirty="0" smtClean="0"/>
              <a:t>Wf4Ever (research objects, workflows)</a:t>
            </a:r>
          </a:p>
          <a:p>
            <a:pPr lvl="1"/>
            <a:r>
              <a:rPr lang="en-US" dirty="0" smtClean="0"/>
              <a:t>Jun Zhao, Kevin Page, David De </a:t>
            </a:r>
            <a:r>
              <a:rPr lang="en-US" dirty="0" err="1" smtClean="0"/>
              <a:t>Roure</a:t>
            </a:r>
            <a:r>
              <a:rPr lang="en-US" dirty="0" smtClean="0"/>
              <a:t>, </a:t>
            </a:r>
            <a:r>
              <a:rPr lang="en-US" dirty="0" err="1" smtClean="0"/>
              <a:t>Stian</a:t>
            </a:r>
            <a:r>
              <a:rPr lang="en-US" dirty="0" smtClean="0"/>
              <a:t> </a:t>
            </a:r>
            <a:r>
              <a:rPr lang="en-US" dirty="0" err="1" smtClean="0"/>
              <a:t>Soiland</a:t>
            </a:r>
            <a:r>
              <a:rPr lang="en-US" dirty="0" smtClean="0"/>
              <a:t>-Reyes, Sean </a:t>
            </a:r>
            <a:r>
              <a:rPr lang="en-US" dirty="0" err="1" smtClean="0"/>
              <a:t>Bechhofer</a:t>
            </a:r>
            <a:r>
              <a:rPr lang="en-US" dirty="0" smtClean="0"/>
              <a:t>, Khalid </a:t>
            </a:r>
            <a:r>
              <a:rPr lang="en-US" dirty="0" err="1" smtClean="0"/>
              <a:t>Belhajjame</a:t>
            </a:r>
            <a:r>
              <a:rPr lang="en-US" dirty="0" smtClean="0"/>
              <a:t>, Carole Goble, Daniel </a:t>
            </a:r>
            <a:r>
              <a:rPr lang="en-US" dirty="0" err="1" smtClean="0"/>
              <a:t>Garijo</a:t>
            </a:r>
            <a:r>
              <a:rPr lang="en-US" dirty="0" smtClean="0"/>
              <a:t>, Oscar </a:t>
            </a:r>
            <a:r>
              <a:rPr lang="en-US" dirty="0" err="1" smtClean="0"/>
              <a:t>Corcho</a:t>
            </a:r>
            <a:r>
              <a:rPr lang="en-US" dirty="0" smtClean="0"/>
              <a:t>, </a:t>
            </a:r>
            <a:r>
              <a:rPr lang="en-US" i="1" dirty="0" smtClean="0"/>
              <a:t>et al</a:t>
            </a:r>
          </a:p>
          <a:p>
            <a:r>
              <a:rPr lang="en-US" dirty="0" err="1" smtClean="0"/>
              <a:t>OeRC</a:t>
            </a:r>
            <a:r>
              <a:rPr lang="en-US" dirty="0" smtClean="0"/>
              <a:t>: Claros project (classical art)</a:t>
            </a:r>
          </a:p>
          <a:p>
            <a:pPr lvl="1"/>
            <a:r>
              <a:rPr lang="en-US" dirty="0" smtClean="0"/>
              <a:t>Donna Kurtz, Robert </a:t>
            </a:r>
            <a:r>
              <a:rPr lang="en-US" dirty="0" err="1" smtClean="0"/>
              <a:t>Kummer</a:t>
            </a:r>
            <a:r>
              <a:rPr lang="en-US" dirty="0" smtClean="0"/>
              <a:t>, </a:t>
            </a:r>
            <a:r>
              <a:rPr lang="en-US" dirty="0" err="1" smtClean="0"/>
              <a:t>Reinhard</a:t>
            </a:r>
            <a:r>
              <a:rPr lang="en-US" dirty="0" smtClean="0"/>
              <a:t> </a:t>
            </a:r>
            <a:r>
              <a:rPr lang="en-US" dirty="0" err="1" smtClean="0"/>
              <a:t>Förtsch</a:t>
            </a:r>
            <a:r>
              <a:rPr lang="en-US" dirty="0" smtClean="0"/>
              <a:t>, </a:t>
            </a:r>
            <a:br>
              <a:rPr lang="en-US" dirty="0" smtClean="0"/>
            </a:br>
            <a:r>
              <a:rPr lang="en-US" i="1" dirty="0" smtClean="0"/>
              <a:t>et al</a:t>
            </a:r>
          </a:p>
          <a:p>
            <a:r>
              <a:rPr lang="en-US" dirty="0" smtClean="0"/>
              <a:t>Oxford (Zoology): IBRG (image bioinformatics)</a:t>
            </a:r>
          </a:p>
          <a:p>
            <a:pPr lvl="1"/>
            <a:r>
              <a:rPr lang="en-US" dirty="0" smtClean="0"/>
              <a:t>David </a:t>
            </a:r>
            <a:r>
              <a:rPr lang="en-US" dirty="0" err="1" smtClean="0"/>
              <a:t>Shotton</a:t>
            </a:r>
            <a:r>
              <a:rPr lang="en-US" dirty="0" smtClean="0"/>
              <a:t>, Jun Zhao, Alistair Miles, Helen White-Cooper, </a:t>
            </a:r>
            <a:r>
              <a:rPr lang="en-US" i="1" dirty="0" smtClean="0"/>
              <a:t>et al</a:t>
            </a:r>
            <a:endParaRPr lang="en-US" i="1" dirty="0"/>
          </a:p>
        </p:txBody>
      </p:sp>
      <p:pic>
        <p:nvPicPr>
          <p:cNvPr id="4" name="Picture 2" descr="C:\Users\jasmina\Desktop\FAST-250px.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82024" y="833438"/>
            <a:ext cx="1584176" cy="62733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5" name="Picture 4"/>
          <p:cNvPicPr>
            <a:picLocks noChangeAspect="1"/>
          </p:cNvPicPr>
          <p:nvPr/>
        </p:nvPicPr>
        <p:blipFill>
          <a:blip r:embed="rId4"/>
          <a:stretch>
            <a:fillRect/>
          </a:stretch>
        </p:blipFill>
        <p:spPr>
          <a:xfrm>
            <a:off x="7061200" y="1592914"/>
            <a:ext cx="2023590" cy="1227424"/>
          </a:xfrm>
          <a:prstGeom prst="rect">
            <a:avLst/>
          </a:prstGeom>
        </p:spPr>
      </p:pic>
      <p:pic>
        <p:nvPicPr>
          <p:cNvPr id="6" name="Picture 5"/>
          <p:cNvPicPr>
            <a:picLocks noChangeAspect="1"/>
          </p:cNvPicPr>
          <p:nvPr/>
        </p:nvPicPr>
        <p:blipFill>
          <a:blip r:embed="rId5"/>
          <a:stretch>
            <a:fillRect/>
          </a:stretch>
        </p:blipFill>
        <p:spPr>
          <a:xfrm>
            <a:off x="7061200" y="2919278"/>
            <a:ext cx="1993900" cy="821810"/>
          </a:xfrm>
          <a:prstGeom prst="rect">
            <a:avLst/>
          </a:prstGeom>
        </p:spPr>
      </p:pic>
      <p:pic>
        <p:nvPicPr>
          <p:cNvPr id="7" name="Picture 6" descr="oxf 4 copy.jpg"/>
          <p:cNvPicPr>
            <a:picLocks noChangeAspect="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293124" y="211216"/>
            <a:ext cx="1671423" cy="525384"/>
          </a:xfrm>
          <a:prstGeom prst="rect">
            <a:avLst/>
          </a:prstGeom>
        </p:spPr>
      </p:pic>
      <p:pic>
        <p:nvPicPr>
          <p:cNvPr id="8" name="Picture 7"/>
          <p:cNvPicPr>
            <a:picLocks noChangeAspect="1"/>
          </p:cNvPicPr>
          <p:nvPr/>
        </p:nvPicPr>
        <p:blipFill>
          <a:blip r:embed="rId7"/>
          <a:stretch>
            <a:fillRect/>
          </a:stretch>
        </p:blipFill>
        <p:spPr>
          <a:xfrm>
            <a:off x="6978650" y="5334938"/>
            <a:ext cx="2165349" cy="1377950"/>
          </a:xfrm>
          <a:prstGeom prst="rect">
            <a:avLst/>
          </a:prstGeom>
        </p:spPr>
      </p:pic>
      <p:pic>
        <p:nvPicPr>
          <p:cNvPr id="10" name="Picture 9"/>
          <p:cNvPicPr>
            <a:picLocks noChangeAspect="1"/>
          </p:cNvPicPr>
          <p:nvPr/>
        </p:nvPicPr>
        <p:blipFill>
          <a:blip r:embed="rId8"/>
          <a:stretch>
            <a:fillRect/>
          </a:stretch>
        </p:blipFill>
        <p:spPr>
          <a:xfrm>
            <a:off x="7061200" y="3793050"/>
            <a:ext cx="1943100" cy="145048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Configuration self-maintenance</a:t>
            </a:r>
            <a:endParaRPr lang="en-US" dirty="0"/>
          </a:p>
        </p:txBody>
      </p:sp>
      <p:pic>
        <p:nvPicPr>
          <p:cNvPr id="5" name="Picture 4"/>
          <p:cNvPicPr>
            <a:picLocks noChangeAspect="1"/>
          </p:cNvPicPr>
          <p:nvPr/>
        </p:nvPicPr>
        <p:blipFill>
          <a:blip r:embed="rId3"/>
          <a:stretch>
            <a:fillRect/>
          </a:stretch>
        </p:blipFill>
        <p:spPr>
          <a:xfrm>
            <a:off x="117475" y="1104900"/>
            <a:ext cx="8909050" cy="616780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JSON-LD (“view source”)</a:t>
            </a:r>
            <a:endParaRPr lang="en-US" dirty="0"/>
          </a:p>
        </p:txBody>
      </p:sp>
      <p:sp>
        <p:nvSpPr>
          <p:cNvPr id="3" name="Content Placeholder 2"/>
          <p:cNvSpPr>
            <a:spLocks noGrp="1"/>
          </p:cNvSpPr>
          <p:nvPr>
            <p:ph idx="1"/>
          </p:nvPr>
        </p:nvSpPr>
        <p:spPr>
          <a:xfrm>
            <a:off x="469900" y="1066800"/>
            <a:ext cx="8229600" cy="5791200"/>
          </a:xfrm>
        </p:spPr>
        <p:txBody>
          <a:bodyPr>
            <a:noAutofit/>
          </a:bodyPr>
          <a:lstStyle/>
          <a:p>
            <a:pPr>
              <a:buNone/>
            </a:pPr>
            <a:r>
              <a:rPr lang="en-US" sz="1300" b="1" dirty="0" smtClean="0">
                <a:latin typeface="Monaco"/>
                <a:cs typeface="Monaco"/>
              </a:rPr>
              <a:t>{ "@id":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"@type":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"@context":           ["../../</a:t>
            </a:r>
            <a:r>
              <a:rPr lang="en-US" sz="1300" b="1" dirty="0" err="1" smtClean="0">
                <a:latin typeface="Monaco"/>
                <a:cs typeface="Monaco"/>
              </a:rPr>
              <a:t>coll_context.jsonld</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annal:id</a:t>
            </a:r>
            <a:r>
              <a:rPr lang="en-US" sz="1300" b="1" dirty="0" smtClean="0">
                <a:latin typeface="Monaco"/>
                <a:cs typeface="Monaco"/>
              </a:rPr>
              <a:t>":           "</a:t>
            </a:r>
            <a:r>
              <a:rPr lang="en-US" sz="1300" b="1" dirty="0" err="1" smtClean="0">
                <a:latin typeface="Monaco"/>
                <a:cs typeface="Monaco"/>
              </a:rPr>
              <a:t>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annal:type_id</a:t>
            </a:r>
            <a:r>
              <a:rPr lang="en-US" sz="1300" b="1" dirty="0" smtClean="0">
                <a:latin typeface="Monaco"/>
                <a:cs typeface="Monaco"/>
              </a:rPr>
              <a:t>":      "_view"</a:t>
            </a:r>
          </a:p>
          <a:p>
            <a:pPr>
              <a:buNone/>
            </a:pPr>
            <a:r>
              <a:rPr lang="en-US" sz="1300" b="1" dirty="0" smtClean="0">
                <a:latin typeface="Monaco"/>
                <a:cs typeface="Monaco"/>
              </a:rPr>
              <a:t>, "</a:t>
            </a:r>
            <a:r>
              <a:rPr lang="en-US" sz="1300" b="1" dirty="0" err="1" smtClean="0">
                <a:latin typeface="Monaco"/>
                <a:cs typeface="Monaco"/>
              </a:rPr>
              <a:t>annal:uri</a:t>
            </a:r>
            <a:r>
              <a:rPr lang="en-US" sz="1300" b="1" dirty="0" smtClean="0">
                <a:latin typeface="Monaco"/>
                <a:cs typeface="Monaco"/>
              </a:rPr>
              <a:t>":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annal:record_type</a:t>
            </a:r>
            <a:r>
              <a:rPr lang="en-US" sz="1300" b="1" dirty="0" smtClean="0">
                <a:latin typeface="Monaco"/>
                <a:cs typeface="Monaco"/>
              </a:rPr>
              <a:t>":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rdfs:label</a:t>
            </a:r>
            <a:r>
              <a:rPr lang="en-US" sz="1300" b="1" dirty="0" smtClean="0">
                <a:latin typeface="Monaco"/>
                <a:cs typeface="Monaco"/>
              </a:rPr>
              <a:t>":         "View definition"</a:t>
            </a:r>
          </a:p>
          <a:p>
            <a:pPr>
              <a:buNone/>
            </a:pPr>
            <a:r>
              <a:rPr lang="en-US" sz="1300" b="1" dirty="0" smtClean="0">
                <a:latin typeface="Monaco"/>
                <a:cs typeface="Monaco"/>
              </a:rPr>
              <a:t>, "</a:t>
            </a:r>
            <a:r>
              <a:rPr lang="en-US" sz="1300" b="1" dirty="0" err="1" smtClean="0">
                <a:latin typeface="Monaco"/>
                <a:cs typeface="Monaco"/>
              </a:rPr>
              <a:t>rdfs:comment</a:t>
            </a:r>
            <a:r>
              <a:rPr lang="en-US" sz="1300" b="1" dirty="0" smtClean="0">
                <a:latin typeface="Monaco"/>
                <a:cs typeface="Monaco"/>
              </a:rPr>
              <a:t>":       "# View definition view\</a:t>
            </a:r>
            <a:r>
              <a:rPr lang="en-US" sz="1300" b="1" dirty="0" err="1" smtClean="0">
                <a:latin typeface="Monaco"/>
                <a:cs typeface="Monaco"/>
              </a:rPr>
              <a:t>r\n\r\nForm</a:t>
            </a:r>
            <a:r>
              <a:rPr lang="en-US" sz="1300" b="1" dirty="0" smtClean="0">
                <a:latin typeface="Monaco"/>
                <a:cs typeface="Monaco"/>
              </a:rPr>
              <a:t> used for viewing ...</a:t>
            </a:r>
          </a:p>
          <a:p>
            <a:pPr>
              <a:buNone/>
            </a:pPr>
            <a:r>
              <a:rPr lang="en-US" sz="1300" b="1" dirty="0" smtClean="0">
                <a:latin typeface="Monaco"/>
                <a:cs typeface="Monaco"/>
              </a:rPr>
              <a:t>, "</a:t>
            </a:r>
            <a:r>
              <a:rPr lang="en-US" sz="1300" b="1" dirty="0" err="1" smtClean="0">
                <a:latin typeface="Monaco"/>
                <a:cs typeface="Monaco"/>
              </a:rPr>
              <a:t>annal:open_view</a:t>
            </a:r>
            <a:r>
              <a:rPr lang="en-US" sz="1300" b="1" dirty="0" smtClean="0">
                <a:latin typeface="Monaco"/>
                <a:cs typeface="Monaco"/>
              </a:rPr>
              <a:t>":    false</a:t>
            </a:r>
          </a:p>
          <a:p>
            <a:pPr>
              <a:buNone/>
            </a:pPr>
            <a:r>
              <a:rPr lang="en-US" sz="1300" b="1" dirty="0" smtClean="0">
                <a:latin typeface="Monaco"/>
                <a:cs typeface="Monaco"/>
              </a:rPr>
              <a:t>, "</a:t>
            </a:r>
            <a:r>
              <a:rPr lang="en-US" sz="1300" b="1" dirty="0" err="1" smtClean="0">
                <a:latin typeface="Monaco"/>
                <a:cs typeface="Monaco"/>
              </a:rPr>
              <a:t>annal:view_fields</a:t>
            </a:r>
            <a:r>
              <a:rPr lang="en-US" sz="1300" b="1" dirty="0" smtClean="0">
                <a:latin typeface="Monaco"/>
                <a:cs typeface="Monaco"/>
              </a:rPr>
              <a:t>":</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View_id</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View_label</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View_comment</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View_target_type</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View_edit_view</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View_fields</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solidFill>
                  <a:srgbClr val="A6A6A6"/>
                </a:solidFill>
              </a:rPr>
              <a:t>Motivation and Requirements</a:t>
            </a:r>
            <a:br>
              <a:rPr lang="en-US" dirty="0" smtClean="0">
                <a:solidFill>
                  <a:srgbClr val="A6A6A6"/>
                </a:solidFill>
              </a:rPr>
            </a:br>
            <a:r>
              <a:rPr lang="en-US" dirty="0" smtClean="0">
                <a:solidFill>
                  <a:srgbClr val="A6A6A6"/>
                </a:solidFill>
              </a:rPr>
              <a:t>Annalist in use</a:t>
            </a:r>
            <a:br>
              <a:rPr lang="en-US" dirty="0" smtClean="0">
                <a:solidFill>
                  <a:srgbClr val="A6A6A6"/>
                </a:solidFill>
              </a:rPr>
            </a:br>
            <a:r>
              <a:rPr lang="en-US" dirty="0" smtClean="0">
                <a:solidFill>
                  <a:srgbClr val="A6A6A6"/>
                </a:solidFill>
              </a:rPr>
              <a:t>Design and implementation</a:t>
            </a:r>
            <a:r>
              <a:rPr lang="en-US" dirty="0" smtClean="0"/>
              <a:t/>
            </a:r>
            <a:br>
              <a:rPr lang="en-US" dirty="0" smtClean="0"/>
            </a:br>
            <a:r>
              <a:rPr lang="en-US" dirty="0" smtClean="0"/>
              <a:t>Status and future work</a:t>
            </a:r>
            <a:br>
              <a:rPr lang="en-US" dirty="0" smtClean="0"/>
            </a:br>
            <a:r>
              <a:rPr lang="en-US" dirty="0" smtClean="0">
                <a:solidFill>
                  <a:srgbClr val="A6A6A6"/>
                </a:solidFill>
              </a:rPr>
              <a:t>Discussion</a:t>
            </a:r>
            <a:endParaRPr lang="en-US" dirty="0">
              <a:solidFill>
                <a:srgbClr val="A6A6A6"/>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a:t>
            </a:r>
            <a:r>
              <a:rPr lang="en-US" dirty="0" smtClean="0"/>
              <a:t> viable tool to create and share linked data</a:t>
            </a:r>
          </a:p>
          <a:p>
            <a:pPr marL="514350" indent="-514350">
              <a:buFont typeface="+mj-lt"/>
              <a:buAutoNum type="arabicPeriod"/>
            </a:pPr>
            <a:r>
              <a:rPr lang="en-US" dirty="0" smtClean="0"/>
              <a:t>Flexible to deal with diverse applications</a:t>
            </a:r>
          </a:p>
          <a:p>
            <a:pPr marL="514350" indent="-514350">
              <a:buFont typeface="+mj-lt"/>
              <a:buAutoNum type="arabicPeriod"/>
            </a:pPr>
            <a:r>
              <a:rPr lang="en-US" dirty="0" smtClean="0"/>
              <a:t>Robust</a:t>
            </a:r>
          </a:p>
          <a:p>
            <a:pPr marL="914400" lvl="1" indent="-514350"/>
            <a:r>
              <a:rPr lang="en-US" dirty="0" smtClean="0"/>
              <a:t>even as a work-in-progress, I have never lost application data due to an Annalist software fault</a:t>
            </a:r>
          </a:p>
          <a:p>
            <a:pPr marL="514350" indent="-514350">
              <a:buFont typeface="+mj-lt"/>
              <a:buAutoNum type="arabicPeriod"/>
            </a:pPr>
            <a:r>
              <a:rPr lang="en-US" dirty="0" smtClean="0"/>
              <a:t>At least approachable for users who are not familiar with RDF</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 community project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A public repository is a start:</a:t>
            </a:r>
          </a:p>
          <a:p>
            <a:pPr lvl="1"/>
            <a:r>
              <a:rPr lang="en-US" dirty="0" smtClean="0">
                <a:hlinkClick r:id="rId3"/>
              </a:rPr>
              <a:t>https://github.com/gklyne/annalist</a:t>
            </a:r>
            <a:endParaRPr lang="en-US" dirty="0" smtClean="0"/>
          </a:p>
          <a:p>
            <a:pPr lvl="1"/>
            <a:r>
              <a:rPr lang="en-US" dirty="0" smtClean="0"/>
              <a:t>MIT </a:t>
            </a:r>
            <a:r>
              <a:rPr lang="en-US" dirty="0" err="1" smtClean="0"/>
              <a:t>licence</a:t>
            </a:r>
            <a:endParaRPr lang="en-US" dirty="0" smtClean="0"/>
          </a:p>
          <a:p>
            <a:pPr>
              <a:buNone/>
            </a:pPr>
            <a:endParaRPr lang="en-US" dirty="0" smtClean="0"/>
          </a:p>
          <a:p>
            <a:pPr>
              <a:buNone/>
            </a:pPr>
            <a:r>
              <a:rPr lang="en-US" dirty="0" smtClean="0"/>
              <a:t>But there remain many things to do...</a:t>
            </a:r>
          </a:p>
          <a:p>
            <a:pPr lvl="1"/>
            <a:r>
              <a:rPr lang="en-US" dirty="0"/>
              <a:t>G</a:t>
            </a:r>
            <a:r>
              <a:rPr lang="en-US" dirty="0" smtClean="0"/>
              <a:t>overnance</a:t>
            </a:r>
          </a:p>
          <a:p>
            <a:pPr lvl="1"/>
            <a:r>
              <a:rPr lang="en-US" dirty="0"/>
              <a:t>S</a:t>
            </a:r>
            <a:r>
              <a:rPr lang="en-US" dirty="0" smtClean="0"/>
              <a:t>upporting documentation</a:t>
            </a:r>
          </a:p>
          <a:p>
            <a:pPr lvl="1"/>
            <a:r>
              <a:rPr lang="en-US" dirty="0" smtClean="0"/>
              <a:t>Engage other developers</a:t>
            </a:r>
          </a:p>
          <a:p>
            <a:pPr lvl="1"/>
            <a:r>
              <a:rPr lang="en-US" dirty="0"/>
              <a:t>I</a:t>
            </a:r>
            <a:r>
              <a:rPr lang="en-US" dirty="0" smtClean="0"/>
              <a:t>ntegration with complementary systems</a:t>
            </a:r>
          </a:p>
          <a:p>
            <a:pPr lvl="1"/>
            <a:r>
              <a:rPr lang="en-US" dirty="0"/>
              <a:t>A</a:t>
            </a:r>
            <a:r>
              <a:rPr lang="en-US" dirty="0" smtClean="0"/>
              <a:t>pplication data definition “libraries”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Discussion</a:t>
            </a:r>
            <a:endParaRPr lang="en-US" dirty="0"/>
          </a:p>
        </p:txBody>
      </p:sp>
      <p:sp>
        <p:nvSpPr>
          <p:cNvPr id="7" name="Subtitle 6"/>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topics</a:t>
            </a:r>
            <a:endParaRPr lang="en-US" dirty="0"/>
          </a:p>
        </p:txBody>
      </p:sp>
      <p:sp>
        <p:nvSpPr>
          <p:cNvPr id="3" name="Content Placeholder 2"/>
          <p:cNvSpPr>
            <a:spLocks noGrp="1"/>
          </p:cNvSpPr>
          <p:nvPr>
            <p:ph idx="1"/>
          </p:nvPr>
        </p:nvSpPr>
        <p:spPr>
          <a:xfrm>
            <a:off x="457200" y="1600200"/>
            <a:ext cx="8229600" cy="4991100"/>
          </a:xfrm>
        </p:spPr>
        <p:txBody>
          <a:bodyPr>
            <a:normAutofit fontScale="92500" lnSpcReduction="10000"/>
          </a:bodyPr>
          <a:lstStyle/>
          <a:p>
            <a:r>
              <a:rPr lang="en-US" dirty="0" smtClean="0"/>
              <a:t>Ontologies optional (schema follows data)?</a:t>
            </a:r>
          </a:p>
          <a:p>
            <a:r>
              <a:rPr lang="en-US" dirty="0" smtClean="0"/>
              <a:t>Locators and Identifiers (local </a:t>
            </a:r>
            <a:r>
              <a:rPr lang="en-US" dirty="0" err="1" smtClean="0"/>
              <a:t>vs</a:t>
            </a:r>
            <a:r>
              <a:rPr lang="en-US" dirty="0" smtClean="0"/>
              <a:t> global names)?</a:t>
            </a:r>
          </a:p>
          <a:p>
            <a:r>
              <a:rPr lang="en-US" dirty="0" smtClean="0"/>
              <a:t>Evolution and versioning: in/of data? </a:t>
            </a:r>
            <a:r>
              <a:rPr lang="en-US" dirty="0" err="1" smtClean="0"/>
              <a:t>Git</a:t>
            </a:r>
            <a:r>
              <a:rPr lang="en-US" dirty="0" smtClean="0"/>
              <a:t> or PROV?</a:t>
            </a:r>
          </a:p>
          <a:p>
            <a:r>
              <a:rPr lang="en-US" dirty="0" smtClean="0"/>
              <a:t>Primacy of source (JSON) over data model (triples)?</a:t>
            </a:r>
          </a:p>
          <a:p>
            <a:r>
              <a:rPr lang="en-US" dirty="0" smtClean="0"/>
              <a:t>Some issues raised by paper reviewers:</a:t>
            </a:r>
          </a:p>
          <a:p>
            <a:pPr lvl="1"/>
            <a:r>
              <a:rPr lang="en-US" dirty="0" smtClean="0"/>
              <a:t>Evolution:  data or schema</a:t>
            </a:r>
          </a:p>
          <a:p>
            <a:pPr lvl="1"/>
            <a:r>
              <a:rPr lang="en-US" dirty="0" smtClean="0"/>
              <a:t>Concurrent access conflicts</a:t>
            </a:r>
          </a:p>
          <a:p>
            <a:pPr lvl="1"/>
            <a:r>
              <a:rPr lang="en-US" dirty="0"/>
              <a:t>A</a:t>
            </a:r>
            <a:r>
              <a:rPr lang="en-US" dirty="0" smtClean="0"/>
              <a:t>ccess control granularity</a:t>
            </a:r>
          </a:p>
          <a:p>
            <a:pPr lvl="1"/>
            <a:r>
              <a:rPr lang="en-US" dirty="0" smtClean="0"/>
              <a:t>Usability, evaluation</a:t>
            </a:r>
          </a:p>
          <a:p>
            <a:pPr lvl="1"/>
            <a:r>
              <a:rPr lang="en-US" dirty="0" smtClean="0"/>
              <a:t>Flat file storage performance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sp>
        <p:nvSpPr>
          <p:cNvPr id="3" name="Content Placeholder 2"/>
          <p:cNvSpPr>
            <a:spLocks noGrp="1"/>
          </p:cNvSpPr>
          <p:nvPr>
            <p:ph idx="1"/>
          </p:nvPr>
        </p:nvSpPr>
        <p:spPr>
          <a:xfrm>
            <a:off x="1079500" y="5603623"/>
            <a:ext cx="6985000" cy="522540"/>
          </a:xfrm>
        </p:spPr>
        <p:txBody>
          <a:bodyPr>
            <a:normAutofit fontScale="92500" lnSpcReduction="10000"/>
          </a:bodyPr>
          <a:lstStyle/>
          <a:p>
            <a:pPr>
              <a:buNone/>
            </a:pPr>
            <a:r>
              <a:rPr lang="en-US" dirty="0" smtClean="0">
                <a:solidFill>
                  <a:schemeClr val="tx1">
                    <a:lumMod val="65000"/>
                    <a:lumOff val="35000"/>
                  </a:schemeClr>
                </a:solidFill>
              </a:rPr>
              <a:t>https://xkcd.com/974/</a:t>
            </a:r>
            <a:endParaRPr lang="en-US"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1079500" y="2439193"/>
            <a:ext cx="6985000" cy="2921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4862"/>
          </a:xfrm>
        </p:spPr>
        <p:txBody>
          <a:bodyPr/>
          <a:lstStyle/>
          <a:p>
            <a:r>
              <a:rPr lang="en-US" dirty="0" smtClean="0"/>
              <a:t>Links</a:t>
            </a:r>
            <a:endParaRPr lang="en-US" dirty="0"/>
          </a:p>
        </p:txBody>
      </p:sp>
      <p:sp>
        <p:nvSpPr>
          <p:cNvPr id="3" name="Content Placeholder 2"/>
          <p:cNvSpPr>
            <a:spLocks noGrp="1"/>
          </p:cNvSpPr>
          <p:nvPr>
            <p:ph idx="1"/>
          </p:nvPr>
        </p:nvSpPr>
        <p:spPr>
          <a:xfrm>
            <a:off x="457200" y="1435100"/>
            <a:ext cx="8229600" cy="5257800"/>
          </a:xfrm>
        </p:spPr>
        <p:txBody>
          <a:bodyPr>
            <a:normAutofit fontScale="70000" lnSpcReduction="20000"/>
          </a:bodyPr>
          <a:lstStyle/>
          <a:p>
            <a:pPr algn="ctr"/>
            <a:r>
              <a:rPr lang="en-US" sz="6286" dirty="0" smtClean="0">
                <a:hlinkClick r:id="rId3"/>
              </a:rPr>
              <a:t>http://annalist.net</a:t>
            </a:r>
            <a:endParaRPr lang="en-US" sz="6286" dirty="0" smtClean="0"/>
          </a:p>
          <a:p>
            <a:endParaRPr lang="en-US" dirty="0" smtClean="0"/>
          </a:p>
          <a:p>
            <a:r>
              <a:rPr lang="en-US" dirty="0" smtClean="0"/>
              <a:t>Paper</a:t>
            </a:r>
          </a:p>
          <a:p>
            <a:pPr lvl="1">
              <a:buNone/>
            </a:pPr>
            <a:r>
              <a:rPr lang="en-US" dirty="0" smtClean="0"/>
              <a:t>https://github.com/gklyne/annalist/blob/develop/documents/publications/LDOW2016-paper/</a:t>
            </a:r>
            <a:br>
              <a:rPr lang="en-US" dirty="0" smtClean="0"/>
            </a:br>
            <a:r>
              <a:rPr lang="en-US" dirty="0" smtClean="0"/>
              <a:t>Annalist-paper-ACMSIG.pdf</a:t>
            </a:r>
          </a:p>
          <a:p>
            <a:r>
              <a:rPr lang="en-US" dirty="0" smtClean="0"/>
              <a:t>Slides</a:t>
            </a:r>
          </a:p>
          <a:p>
            <a:pPr lvl="1">
              <a:buNone/>
            </a:pPr>
            <a:r>
              <a:rPr lang="en-US" dirty="0" smtClean="0"/>
              <a:t>https://github.com/gklyne/annalist/blob/develop/documents/publications/LDOW2016-paper/</a:t>
            </a:r>
            <a:br>
              <a:rPr lang="en-US" dirty="0" smtClean="0"/>
            </a:br>
            <a:r>
              <a:rPr lang="en-US" dirty="0" smtClean="0"/>
              <a:t>annalist-presentation-ldow2016.pptx, .</a:t>
            </a:r>
            <a:r>
              <a:rPr lang="en-US" dirty="0" err="1" smtClean="0"/>
              <a:t>pdf</a:t>
            </a:r>
            <a:endParaRPr lang="en-US" dirty="0" smtClean="0"/>
          </a:p>
          <a:p>
            <a:r>
              <a:rPr lang="en-US" dirty="0" smtClean="0"/>
              <a:t>Demo site</a:t>
            </a:r>
          </a:p>
          <a:p>
            <a:pPr lvl="1">
              <a:buNone/>
            </a:pPr>
            <a:r>
              <a:rPr lang="en-US" dirty="0" smtClean="0"/>
              <a:t>http://</a:t>
            </a:r>
            <a:r>
              <a:rPr lang="en-US" dirty="0" err="1" smtClean="0"/>
              <a:t>demo.annalist.net</a:t>
            </a:r>
            <a:r>
              <a:rPr lang="en-US" dirty="0" smtClean="0"/>
              <a:t>/</a:t>
            </a:r>
          </a:p>
          <a:p>
            <a:r>
              <a:rPr lang="en-US" dirty="0" smtClean="0"/>
              <a:t>Tutorial</a:t>
            </a:r>
          </a:p>
          <a:p>
            <a:pPr lvl="1">
              <a:buNone/>
            </a:pPr>
            <a:r>
              <a:rPr lang="en-US" dirty="0" err="1" smtClean="0"/>
              <a:t>http://annalist.net/documents/tutorial/annalist-tutorial.html</a:t>
            </a:r>
            <a:endParaRPr lang="en-US" dirty="0" smtClean="0"/>
          </a:p>
          <a:p>
            <a:r>
              <a:rPr lang="en-US" dirty="0" smtClean="0"/>
              <a:t>Software</a:t>
            </a:r>
          </a:p>
          <a:p>
            <a:pPr lvl="1">
              <a:buNone/>
            </a:pPr>
            <a:r>
              <a:rPr lang="en-US" dirty="0" smtClean="0"/>
              <a:t>https://</a:t>
            </a:r>
            <a:r>
              <a:rPr lang="en-US" dirty="0" err="1" smtClean="0"/>
              <a:t>github.com/gklyne/annalist</a:t>
            </a:r>
            <a:r>
              <a:rPr lang="en-US" dirty="0" smtClean="0"/>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Evolvability</a:t>
            </a:r>
            <a:endParaRPr lang="en-US" dirty="0"/>
          </a:p>
        </p:txBody>
      </p:sp>
      <p:sp>
        <p:nvSpPr>
          <p:cNvPr id="3" name="Content Placeholder 2"/>
          <p:cNvSpPr>
            <a:spLocks noGrp="1"/>
          </p:cNvSpPr>
          <p:nvPr>
            <p:ph idx="1"/>
          </p:nvPr>
        </p:nvSpPr>
        <p:spPr/>
        <p:txBody>
          <a:bodyPr>
            <a:normAutofit/>
          </a:bodyPr>
          <a:lstStyle/>
          <a:p>
            <a:r>
              <a:rPr lang="en-US" dirty="0" smtClean="0"/>
              <a:t>Recall: data first philosophy</a:t>
            </a:r>
          </a:p>
          <a:p>
            <a:r>
              <a:rPr lang="en-US" dirty="0" smtClean="0"/>
              <a:t>Two aspects of evolution:</a:t>
            </a:r>
          </a:p>
          <a:p>
            <a:pPr lvl="1"/>
            <a:r>
              <a:rPr lang="en-US" dirty="0" smtClean="0"/>
              <a:t>adding structure to data (add schema)</a:t>
            </a:r>
          </a:p>
          <a:p>
            <a:pPr lvl="1"/>
            <a:r>
              <a:rPr lang="en-US" dirty="0" smtClean="0"/>
              <a:t>changing existing structure (schema change)</a:t>
            </a:r>
          </a:p>
          <a:p>
            <a:r>
              <a:rPr lang="en-US" dirty="0" smtClean="0"/>
              <a:t>Types </a:t>
            </a:r>
            <a:r>
              <a:rPr lang="en-US" dirty="0" err="1" smtClean="0"/>
              <a:t>vs</a:t>
            </a:r>
            <a:r>
              <a:rPr lang="en-US" dirty="0" smtClean="0"/>
              <a:t> properties:</a:t>
            </a:r>
          </a:p>
          <a:p>
            <a:pPr lvl="1"/>
            <a:r>
              <a:rPr lang="en-US" dirty="0" smtClean="0"/>
              <a:t>using Annalist, types primarily affect resource naming (entity names)</a:t>
            </a:r>
          </a:p>
          <a:p>
            <a:pPr lvl="1"/>
            <a:r>
              <a:rPr lang="en-US" dirty="0" smtClean="0"/>
              <a:t>properties affect content (JSON keys)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944563"/>
          </a:xfrm>
        </p:spPr>
        <p:txBody>
          <a:bodyPr/>
          <a:lstStyle/>
          <a:p>
            <a:r>
              <a:rPr lang="en-US" dirty="0" smtClean="0"/>
              <a:t>Data migration</a:t>
            </a:r>
            <a:endParaRPr lang="en-US" dirty="0"/>
          </a:p>
        </p:txBody>
      </p:sp>
      <p:sp>
        <p:nvSpPr>
          <p:cNvPr id="3" name="Content Placeholder 2"/>
          <p:cNvSpPr>
            <a:spLocks noGrp="1"/>
          </p:cNvSpPr>
          <p:nvPr>
            <p:ph idx="1"/>
          </p:nvPr>
        </p:nvSpPr>
        <p:spPr>
          <a:xfrm>
            <a:off x="457200" y="952501"/>
            <a:ext cx="8229600" cy="1117599"/>
          </a:xfrm>
        </p:spPr>
        <p:txBody>
          <a:bodyPr>
            <a:normAutofit lnSpcReduction="10000"/>
          </a:bodyPr>
          <a:lstStyle/>
          <a:p>
            <a:r>
              <a:rPr lang="en-US" dirty="0" smtClean="0"/>
              <a:t>Focus on type and property URI changes</a:t>
            </a:r>
          </a:p>
          <a:p>
            <a:r>
              <a:rPr lang="en-US" dirty="0" smtClean="0"/>
              <a:t>Adopting a guided approach for now</a:t>
            </a:r>
          </a:p>
        </p:txBody>
      </p:sp>
      <p:sp>
        <p:nvSpPr>
          <p:cNvPr id="6" name="Content Placeholder 2"/>
          <p:cNvSpPr txBox="1">
            <a:spLocks/>
          </p:cNvSpPr>
          <p:nvPr/>
        </p:nvSpPr>
        <p:spPr>
          <a:xfrm>
            <a:off x="0" y="2247900"/>
            <a:ext cx="9144000" cy="45974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annalist-manager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migratecollection</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Migration report from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coll:Uploaded_audio_test</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supertype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view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in selector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Uploaded_audio_m</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Uploaded_audio_r</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b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b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access conflicts</a:t>
            </a:r>
            <a:endParaRPr lang="en-US" dirty="0"/>
          </a:p>
        </p:txBody>
      </p:sp>
      <p:sp>
        <p:nvSpPr>
          <p:cNvPr id="3" name="Content Placeholder 2"/>
          <p:cNvSpPr>
            <a:spLocks noGrp="1"/>
          </p:cNvSpPr>
          <p:nvPr>
            <p:ph idx="1"/>
          </p:nvPr>
        </p:nvSpPr>
        <p:spPr/>
        <p:txBody>
          <a:bodyPr>
            <a:normAutofit lnSpcReduction="10000"/>
          </a:bodyPr>
          <a:lstStyle/>
          <a:p>
            <a:r>
              <a:rPr lang="en-US" dirty="0" smtClean="0"/>
              <a:t>Atomic updates to single entity</a:t>
            </a:r>
          </a:p>
          <a:p>
            <a:r>
              <a:rPr lang="en-US" dirty="0" smtClean="0"/>
              <a:t>Design to </a:t>
            </a:r>
            <a:r>
              <a:rPr lang="en-US" dirty="0"/>
              <a:t>d</a:t>
            </a:r>
            <a:r>
              <a:rPr lang="en-US" dirty="0" smtClean="0"/>
              <a:t>etect update conflicts:</a:t>
            </a:r>
          </a:p>
          <a:p>
            <a:pPr lvl="1"/>
            <a:r>
              <a:rPr lang="en-US" dirty="0" smtClean="0"/>
              <a:t>detect changes while an edit is in progress</a:t>
            </a:r>
          </a:p>
          <a:p>
            <a:pPr lvl="1"/>
            <a:r>
              <a:rPr lang="en-US" dirty="0" smtClean="0"/>
              <a:t>cf. HTTP entity tag (</a:t>
            </a:r>
            <a:r>
              <a:rPr lang="en-US" dirty="0" err="1" smtClean="0"/>
              <a:t>ETag</a:t>
            </a:r>
            <a:r>
              <a:rPr lang="en-US" dirty="0" smtClean="0"/>
              <a:t>) </a:t>
            </a:r>
          </a:p>
          <a:p>
            <a:pPr lvl="1"/>
            <a:r>
              <a:rPr lang="en-US" dirty="0" smtClean="0"/>
              <a:t>not currently implemented</a:t>
            </a:r>
          </a:p>
          <a:p>
            <a:r>
              <a:rPr lang="en-US" dirty="0" smtClean="0"/>
              <a:t>No consistency checks between entities</a:t>
            </a:r>
          </a:p>
          <a:p>
            <a:pPr lvl="1"/>
            <a:r>
              <a:rPr lang="en-US" dirty="0" smtClean="0"/>
              <a:t>storage model doesn’t care about consistency</a:t>
            </a:r>
          </a:p>
          <a:p>
            <a:pPr lvl="1"/>
            <a:r>
              <a:rPr lang="en-US" dirty="0" smtClean="0"/>
              <a:t>consider as aspect of data quality checks</a:t>
            </a:r>
          </a:p>
          <a:p>
            <a:pPr lvl="1"/>
            <a:r>
              <a:rPr lang="en-US" dirty="0" smtClean="0"/>
              <a:t>handle post-acquisition, as needed</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granularity</a:t>
            </a:r>
            <a:endParaRPr lang="en-US" dirty="0"/>
          </a:p>
        </p:txBody>
      </p:sp>
      <p:sp>
        <p:nvSpPr>
          <p:cNvPr id="3" name="Content Placeholder 2"/>
          <p:cNvSpPr>
            <a:spLocks noGrp="1"/>
          </p:cNvSpPr>
          <p:nvPr>
            <p:ph idx="1"/>
          </p:nvPr>
        </p:nvSpPr>
        <p:spPr>
          <a:xfrm>
            <a:off x="457200" y="1600200"/>
            <a:ext cx="8229600" cy="5016500"/>
          </a:xfrm>
        </p:spPr>
        <p:txBody>
          <a:bodyPr>
            <a:normAutofit fontScale="85000" lnSpcReduction="20000"/>
          </a:bodyPr>
          <a:lstStyle/>
          <a:p>
            <a:r>
              <a:rPr lang="en-US" dirty="0" smtClean="0"/>
              <a:t>Currently:</a:t>
            </a:r>
          </a:p>
          <a:p>
            <a:pPr lvl="1"/>
            <a:r>
              <a:rPr lang="en-US" dirty="0" smtClean="0"/>
              <a:t>control applied per-collection</a:t>
            </a:r>
          </a:p>
          <a:p>
            <a:pPr lvl="1"/>
            <a:r>
              <a:rPr lang="en-US" dirty="0" smtClean="0"/>
              <a:t>permissions associated with authenticated user Id in Annalist “user permissions” record</a:t>
            </a:r>
          </a:p>
          <a:p>
            <a:pPr lvl="1"/>
            <a:r>
              <a:rPr lang="en-US" dirty="0" smtClean="0"/>
              <a:t>limited possibility to require different permissions for different record types</a:t>
            </a:r>
          </a:p>
          <a:p>
            <a:r>
              <a:rPr lang="en-US" dirty="0" smtClean="0"/>
              <a:t>Possibilities:</a:t>
            </a:r>
          </a:p>
          <a:p>
            <a:pPr lvl="1"/>
            <a:r>
              <a:rPr lang="en-US" dirty="0" smtClean="0"/>
              <a:t>type-based permission requirements could offer finer granularity (but not to individual statement level)</a:t>
            </a:r>
          </a:p>
          <a:p>
            <a:pPr lvl="1"/>
            <a:r>
              <a:rPr lang="en-US" dirty="0" smtClean="0"/>
              <a:t>Generalize Annalist trust/permission model for RBAC</a:t>
            </a:r>
          </a:p>
          <a:p>
            <a:r>
              <a:rPr lang="en-US" dirty="0" smtClean="0"/>
              <a:t>Would like:</a:t>
            </a:r>
          </a:p>
          <a:p>
            <a:pPr lvl="1"/>
            <a:r>
              <a:rPr lang="en-US" dirty="0" smtClean="0"/>
              <a:t>To devise way to use </a:t>
            </a:r>
            <a:r>
              <a:rPr lang="en-US" dirty="0" err="1" smtClean="0"/>
              <a:t>OpenID</a:t>
            </a:r>
            <a:r>
              <a:rPr lang="en-US" dirty="0" smtClean="0"/>
              <a:t> Connect (OAuth2) authentication with </a:t>
            </a:r>
            <a:r>
              <a:rPr lang="en-US" dirty="0" err="1" smtClean="0"/>
              <a:t>WebID</a:t>
            </a:r>
            <a:r>
              <a:rPr lang="en-US" dirty="0" smtClean="0"/>
              <a:t> permissions; e.g. to work with </a:t>
            </a:r>
            <a:r>
              <a:rPr lang="en-US" dirty="0" err="1" smtClean="0"/>
              <a:t>SoLiD</a:t>
            </a:r>
            <a:r>
              <a:rPr lang="en-US" dirty="0" smtClean="0"/>
              <a:t> servers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 formal usability study (yet)</a:t>
            </a:r>
          </a:p>
          <a:p>
            <a:pPr lvl="1"/>
            <a:r>
              <a:rPr lang="en-US" dirty="0" smtClean="0"/>
              <a:t>What to test?</a:t>
            </a:r>
          </a:p>
          <a:p>
            <a:pPr lvl="1"/>
            <a:r>
              <a:rPr lang="en-US" dirty="0" smtClean="0"/>
              <a:t>Different user applications are ... different</a:t>
            </a:r>
          </a:p>
          <a:p>
            <a:pPr lvl="1"/>
            <a:r>
              <a:rPr lang="en-US" dirty="0" smtClean="0"/>
              <a:t>How to formally test flexibility?</a:t>
            </a:r>
          </a:p>
          <a:p>
            <a:endParaRPr lang="en-US" dirty="0" smtClean="0"/>
          </a:p>
          <a:p>
            <a:r>
              <a:rPr lang="en-US" dirty="0" smtClean="0"/>
              <a:t>Evolving interface through experience</a:t>
            </a:r>
          </a:p>
          <a:p>
            <a:pPr lvl="1"/>
            <a:r>
              <a:rPr lang="en-US" dirty="0" smtClean="0"/>
              <a:t>Incremental development, informed by “agile”</a:t>
            </a:r>
          </a:p>
          <a:p>
            <a:pPr lvl="1"/>
            <a:r>
              <a:rPr lang="en-US" dirty="0" smtClean="0"/>
              <a:t>Using Annalist in diverse applications</a:t>
            </a:r>
          </a:p>
          <a:p>
            <a:pPr lvl="1"/>
            <a:r>
              <a:rPr lang="en-US" dirty="0" smtClean="0"/>
              <a:t>Modifying user interface in response to problems experienced</a:t>
            </a:r>
          </a:p>
          <a:p>
            <a:endParaRPr lang="en-US" dirty="0" smtClean="0"/>
          </a:p>
          <a:p>
            <a:endParaRPr lang="en-US" dirty="0" smtClean="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t>Motivation and Requirements</a:t>
            </a:r>
            <a:br>
              <a:rPr lang="en-US" dirty="0" smtClean="0"/>
            </a:br>
            <a:r>
              <a:rPr lang="en-US" dirty="0" smtClean="0"/>
              <a:t>Annalist in use</a:t>
            </a:r>
            <a:br>
              <a:rPr lang="en-US" dirty="0" smtClean="0"/>
            </a:br>
            <a:r>
              <a:rPr lang="en-US" dirty="0" smtClean="0"/>
              <a:t>Design and implementation</a:t>
            </a:r>
            <a:br>
              <a:rPr lang="en-US" dirty="0" smtClean="0"/>
            </a:br>
            <a:r>
              <a:rPr lang="en-US" dirty="0" smtClean="0"/>
              <a:t>Status and future work</a:t>
            </a:r>
            <a:br>
              <a:rPr lang="en-US" dirty="0" smtClean="0"/>
            </a:br>
            <a:r>
              <a:rPr lang="en-US" dirty="0" smtClean="0"/>
              <a:t>Discussion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457200" y="1810771"/>
            <a:ext cx="8229600" cy="4315392"/>
          </a:xfrm>
        </p:spPr>
        <p:txBody>
          <a:bodyPr>
            <a:normAutofit/>
          </a:bodyPr>
          <a:lstStyle/>
          <a:p>
            <a:pPr algn="ctr">
              <a:buNone/>
            </a:pPr>
            <a:r>
              <a:rPr lang="en-US" sz="4000" dirty="0" smtClean="0">
                <a:solidFill>
                  <a:schemeClr val="tx1">
                    <a:lumMod val="75000"/>
                    <a:lumOff val="25000"/>
                  </a:schemeClr>
                </a:solidFill>
              </a:rPr>
              <a:t>To make it quick and easy for individuals and small teams to create and share linked data on the web</a:t>
            </a:r>
            <a:endParaRPr lang="en-US" sz="4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t>Motivation and Requirements</a:t>
            </a:r>
            <a:br>
              <a:rPr lang="en-US" dirty="0" smtClean="0"/>
            </a:br>
            <a:r>
              <a:rPr lang="en-US" dirty="0" smtClean="0">
                <a:solidFill>
                  <a:schemeClr val="bg1">
                    <a:lumMod val="65000"/>
                  </a:schemeClr>
                </a:solidFill>
              </a:rPr>
              <a:t>Annalist in use</a:t>
            </a:r>
            <a:br>
              <a:rPr lang="en-US" dirty="0" smtClean="0">
                <a:solidFill>
                  <a:schemeClr val="bg1">
                    <a:lumMod val="65000"/>
                  </a:schemeClr>
                </a:solidFill>
              </a:rPr>
            </a:br>
            <a:r>
              <a:rPr lang="en-US" dirty="0" smtClean="0">
                <a:solidFill>
                  <a:schemeClr val="bg1">
                    <a:lumMod val="65000"/>
                  </a:schemeClr>
                </a:solidFill>
              </a:rPr>
              <a:t>Design and implementation</a:t>
            </a:r>
            <a:br>
              <a:rPr lang="en-US" dirty="0" smtClean="0">
                <a:solidFill>
                  <a:schemeClr val="bg1">
                    <a:lumMod val="65000"/>
                  </a:schemeClr>
                </a:solidFill>
              </a:rPr>
            </a:br>
            <a:r>
              <a:rPr lang="en-US" dirty="0" smtClean="0">
                <a:solidFill>
                  <a:schemeClr val="bg1">
                    <a:lumMod val="65000"/>
                  </a:schemeClr>
                </a:solidFill>
              </a:rPr>
              <a:t>Status and future work</a:t>
            </a:r>
            <a:br>
              <a:rPr lang="en-US" dirty="0" smtClean="0">
                <a:solidFill>
                  <a:schemeClr val="bg1">
                    <a:lumMod val="65000"/>
                  </a:schemeClr>
                </a:solidFill>
              </a:rPr>
            </a:br>
            <a:r>
              <a:rPr lang="en-US" dirty="0" smtClean="0">
                <a:solidFill>
                  <a:schemeClr val="bg1">
                    <a:lumMod val="65000"/>
                  </a:schemeClr>
                </a:solidFill>
              </a:rPr>
              <a:t>Discussion</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847" y="1591730"/>
            <a:ext cx="4419600" cy="4962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763" lvl="0" indent="-4763" defTabSz="914400" eaLnBrk="0" fontAlgn="base" hangingPunct="0">
              <a:lnSpc>
                <a:spcPct val="95000"/>
              </a:lnSpc>
              <a:spcBef>
                <a:spcPct val="50000"/>
              </a:spcBef>
              <a:spcAft>
                <a:spcPct val="0"/>
              </a:spcAft>
              <a:defRPr/>
            </a:pPr>
            <a:r>
              <a:rPr kumimoji="0" lang="en-GB" sz="2400" b="0" i="0" u="none" strike="noStrike" kern="0" cap="none" spc="0" normalizeH="0" baseline="0" noProof="0" dirty="0" smtClean="0">
                <a:ln>
                  <a:noFill/>
                </a:ln>
                <a:solidFill>
                  <a:schemeClr val="accent1">
                    <a:lumMod val="75000"/>
                  </a:schemeClr>
                </a:solidFill>
                <a:effectLst/>
                <a:uLnTx/>
                <a:uFillTx/>
                <a:latin typeface="+mn-lt"/>
                <a:ea typeface="+mn-ea"/>
                <a:cs typeface="+mn-cs"/>
              </a:rPr>
              <a:t>These </a:t>
            </a:r>
            <a:r>
              <a:rPr lang="en-GB" sz="2400" i="1" kern="0" dirty="0" smtClean="0">
                <a:solidFill>
                  <a:schemeClr val="accent1">
                    <a:lumMod val="75000"/>
                  </a:schemeClr>
                </a:solidFill>
              </a:rPr>
              <a:t>in situ</a:t>
            </a:r>
            <a:r>
              <a:rPr lang="en-GB" sz="2400" kern="0" dirty="0" smtClean="0">
                <a:solidFill>
                  <a:schemeClr val="accent1">
                    <a:lumMod val="75000"/>
                  </a:schemeClr>
                </a:solidFill>
              </a:rPr>
              <a:t> hybridization images </a:t>
            </a:r>
            <a:r>
              <a:rPr kumimoji="0" lang="en-GB" sz="2400" b="0" i="0" u="none" strike="noStrike" kern="0" cap="none" spc="0" normalizeH="0" baseline="0" noProof="0" dirty="0" smtClean="0">
                <a:ln>
                  <a:noFill/>
                </a:ln>
                <a:solidFill>
                  <a:schemeClr val="accent1">
                    <a:lumMod val="75000"/>
                  </a:schemeClr>
                </a:solidFill>
                <a:effectLst/>
                <a:uLnTx/>
                <a:uFillTx/>
                <a:latin typeface="+mn-lt"/>
                <a:ea typeface="+mn-ea"/>
                <a:cs typeface="+mn-cs"/>
              </a:rPr>
              <a:t>show gene expression at different stages of </a:t>
            </a:r>
            <a:r>
              <a:rPr lang="en-GB" sz="2400" kern="0" dirty="0" smtClean="0">
                <a:solidFill>
                  <a:schemeClr val="accent1">
                    <a:lumMod val="75000"/>
                  </a:schemeClr>
                </a:solidFill>
              </a:rPr>
              <a:t>spermatogenesis, created by a complex laboratory process.</a:t>
            </a:r>
          </a:p>
          <a:p>
            <a:pPr marL="4763" marR="0" lvl="0" indent="-4763" algn="l" defTabSz="914400" rtl="0" eaLnBrk="0" fontAlgn="base" latinLnBrk="0" hangingPunct="0">
              <a:lnSpc>
                <a:spcPct val="95000"/>
              </a:lnSpc>
              <a:spcBef>
                <a:spcPct val="50000"/>
              </a:spcBef>
              <a:spcAft>
                <a:spcPct val="0"/>
              </a:spcAft>
              <a:buClrTx/>
              <a:buSzTx/>
              <a:tabLst/>
              <a:defRPr/>
            </a:pPr>
            <a:r>
              <a:rPr kumimoji="0" lang="en-GB" sz="2400" b="0" i="0" u="none" strike="noStrike" kern="0" cap="none" spc="0" normalizeH="0" baseline="0" noProof="0" dirty="0" smtClean="0">
                <a:ln>
                  <a:noFill/>
                </a:ln>
                <a:solidFill>
                  <a:schemeClr val="accent1">
                    <a:lumMod val="75000"/>
                  </a:schemeClr>
                </a:solidFill>
                <a:effectLst/>
                <a:uLnTx/>
                <a:uFillTx/>
                <a:latin typeface="+mn-lt"/>
                <a:ea typeface="+mn-ea"/>
                <a:cs typeface="+mn-cs"/>
              </a:rPr>
              <a:t>Each image corresponds to a different combination of gene and a strain of </a:t>
            </a:r>
            <a:r>
              <a:rPr lang="en-GB" sz="2400" i="1" kern="0" dirty="0" smtClean="0">
                <a:solidFill>
                  <a:schemeClr val="accent1">
                    <a:lumMod val="75000"/>
                  </a:schemeClr>
                </a:solidFill>
              </a:rPr>
              <a:t>D</a:t>
            </a:r>
            <a:r>
              <a:rPr kumimoji="0" lang="en-GB" sz="2400" b="0" i="1" u="none" strike="noStrike" kern="0" cap="none" spc="0" normalizeH="0" baseline="0" noProof="0" dirty="0" err="1" smtClean="0">
                <a:ln>
                  <a:noFill/>
                </a:ln>
                <a:solidFill>
                  <a:schemeClr val="accent1">
                    <a:lumMod val="75000"/>
                  </a:schemeClr>
                </a:solidFill>
                <a:effectLst/>
                <a:uLnTx/>
                <a:uFillTx/>
                <a:latin typeface="+mn-lt"/>
                <a:ea typeface="+mn-ea"/>
                <a:cs typeface="+mn-cs"/>
              </a:rPr>
              <a:t>rosophila</a:t>
            </a:r>
            <a:r>
              <a:rPr kumimoji="0" lang="en-GB" sz="2400" b="0" i="1" u="none" strike="noStrike" kern="0" cap="none" spc="0" normalizeH="0" baseline="0" noProof="0" dirty="0" smtClean="0">
                <a:ln>
                  <a:noFill/>
                </a:ln>
                <a:solidFill>
                  <a:schemeClr val="accent1">
                    <a:lumMod val="75000"/>
                  </a:schemeClr>
                </a:solidFill>
                <a:effectLst/>
                <a:uLnTx/>
                <a:uFillTx/>
                <a:latin typeface="+mn-lt"/>
                <a:ea typeface="+mn-ea"/>
                <a:cs typeface="+mn-cs"/>
              </a:rPr>
              <a:t> </a:t>
            </a:r>
            <a:r>
              <a:rPr kumimoji="0" lang="en-GB" sz="2400" b="0" i="1" u="none" strike="noStrike" kern="0" cap="none" spc="0" normalizeH="0" baseline="0" noProof="0" dirty="0" err="1" smtClean="0">
                <a:ln>
                  <a:noFill/>
                </a:ln>
                <a:solidFill>
                  <a:schemeClr val="accent1">
                    <a:lumMod val="75000"/>
                  </a:schemeClr>
                </a:solidFill>
                <a:effectLst/>
                <a:uLnTx/>
                <a:uFillTx/>
                <a:latin typeface="+mn-lt"/>
                <a:ea typeface="+mn-ea"/>
                <a:cs typeface="+mn-cs"/>
              </a:rPr>
              <a:t>melanogaster</a:t>
            </a:r>
            <a:r>
              <a:rPr kumimoji="0" lang="en-GB" sz="2400" b="0" i="1" u="none" strike="noStrike" kern="0" cap="none" spc="0" normalizeH="0" baseline="0" noProof="0" dirty="0" smtClean="0">
                <a:ln>
                  <a:noFill/>
                </a:ln>
                <a:solidFill>
                  <a:schemeClr val="accent1">
                    <a:lumMod val="75000"/>
                  </a:schemeClr>
                </a:solidFill>
                <a:effectLst/>
                <a:uLnTx/>
                <a:uFillTx/>
                <a:latin typeface="+mn-lt"/>
                <a:ea typeface="+mn-ea"/>
                <a:cs typeface="+mn-cs"/>
              </a:rPr>
              <a:t> </a:t>
            </a:r>
            <a:r>
              <a:rPr kumimoji="0" lang="en-GB" sz="2400" b="0" u="none" strike="noStrike" kern="0" cap="none" spc="0" normalizeH="0" baseline="0" noProof="0" dirty="0" smtClean="0">
                <a:ln>
                  <a:noFill/>
                </a:ln>
                <a:solidFill>
                  <a:schemeClr val="accent1">
                    <a:lumMod val="75000"/>
                  </a:schemeClr>
                </a:solidFill>
                <a:effectLst/>
                <a:uLnTx/>
                <a:uFillTx/>
                <a:latin typeface="+mn-lt"/>
                <a:ea typeface="+mn-ea"/>
                <a:cs typeface="+mn-cs"/>
              </a:rPr>
              <a:t>(fruit fly).</a:t>
            </a:r>
          </a:p>
          <a:p>
            <a:pPr marL="4763" lvl="0" indent="-4763" defTabSz="914400" eaLnBrk="0" fontAlgn="base" hangingPunct="0">
              <a:lnSpc>
                <a:spcPct val="95000"/>
              </a:lnSpc>
              <a:spcBef>
                <a:spcPct val="50000"/>
              </a:spcBef>
              <a:spcAft>
                <a:spcPct val="0"/>
              </a:spcAft>
              <a:defRPr/>
            </a:pPr>
            <a:r>
              <a:rPr lang="en-GB" sz="2400" kern="0" dirty="0" smtClean="0">
                <a:solidFill>
                  <a:schemeClr val="accent1">
                    <a:lumMod val="75000"/>
                  </a:schemeClr>
                </a:solidFill>
              </a:rPr>
              <a:t>Interpretation and reproducibility </a:t>
            </a:r>
            <a:r>
              <a:rPr kumimoji="0" lang="en-GB" sz="2400" b="0" i="0" u="none" strike="noStrike" kern="0" cap="none" spc="0" normalizeH="0" baseline="0" noProof="0" dirty="0" smtClean="0">
                <a:ln>
                  <a:noFill/>
                </a:ln>
                <a:solidFill>
                  <a:schemeClr val="accent1">
                    <a:lumMod val="75000"/>
                  </a:schemeClr>
                </a:solidFill>
                <a:effectLst/>
                <a:uLnTx/>
                <a:uFillTx/>
                <a:latin typeface="+mn-lt"/>
                <a:ea typeface="+mn-ea"/>
                <a:cs typeface="+mn-cs"/>
              </a:rPr>
              <a:t>require preparatory steps to be recorded along with the images and annotations.</a:t>
            </a:r>
            <a:endParaRPr kumimoji="0" lang="en-GB" b="0" i="0" u="none" strike="noStrike" kern="0" cap="none" spc="0" normalizeH="0" baseline="0" noProof="0" dirty="0">
              <a:ln>
                <a:noFill/>
              </a:ln>
              <a:solidFill>
                <a:schemeClr val="accent1">
                  <a:lumMod val="75000"/>
                </a:schemeClr>
              </a:solidFill>
              <a:effectLst/>
              <a:uLnTx/>
              <a:uFillTx/>
              <a:latin typeface="+mn-lt"/>
              <a:ea typeface="+mn-ea"/>
              <a:cs typeface="+mn-cs"/>
            </a:endParaRPr>
          </a:p>
        </p:txBody>
      </p:sp>
      <p:pic>
        <p:nvPicPr>
          <p:cNvPr id="5" name="Picture 5" descr="D:\Work\Oxford\Images\in-situ picts\jpeg picts\cg2247-wt.jpg"/>
          <p:cNvPicPr>
            <a:picLocks noChangeAspect="1" noChangeArrowheads="1"/>
          </p:cNvPicPr>
          <p:nvPr/>
        </p:nvPicPr>
        <p:blipFill>
          <a:blip r:embed="rId3"/>
          <a:srcRect/>
          <a:stretch>
            <a:fillRect/>
          </a:stretch>
        </p:blipFill>
        <p:spPr bwMode="auto">
          <a:xfrm>
            <a:off x="5105400" y="1641126"/>
            <a:ext cx="1270000" cy="1600200"/>
          </a:xfrm>
          <a:prstGeom prst="rect">
            <a:avLst/>
          </a:prstGeom>
          <a:noFill/>
        </p:spPr>
      </p:pic>
      <p:sp>
        <p:nvSpPr>
          <p:cNvPr id="6" name="Text Box 6"/>
          <p:cNvSpPr txBox="1">
            <a:spLocks noChangeArrowheads="1"/>
          </p:cNvSpPr>
          <p:nvPr/>
        </p:nvSpPr>
        <p:spPr bwMode="auto">
          <a:xfrm>
            <a:off x="5105400" y="3317526"/>
            <a:ext cx="1295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wt</a:t>
            </a:r>
            <a:endParaRPr lang="en-GB" dirty="0">
              <a:solidFill>
                <a:srgbClr val="404040"/>
              </a:solidFill>
            </a:endParaRPr>
          </a:p>
        </p:txBody>
      </p:sp>
      <p:pic>
        <p:nvPicPr>
          <p:cNvPr id="7" name="Picture 7" descr="D:\Work\Oxford\Images\in-situ picts\jpeg picts\cg2247-topi.jpg"/>
          <p:cNvPicPr>
            <a:picLocks noChangeAspect="1" noChangeArrowheads="1"/>
          </p:cNvPicPr>
          <p:nvPr/>
        </p:nvPicPr>
        <p:blipFill>
          <a:blip r:embed="rId4"/>
          <a:srcRect/>
          <a:stretch>
            <a:fillRect/>
          </a:stretch>
        </p:blipFill>
        <p:spPr bwMode="auto">
          <a:xfrm>
            <a:off x="6934200" y="1945926"/>
            <a:ext cx="1524000" cy="1247775"/>
          </a:xfrm>
          <a:prstGeom prst="rect">
            <a:avLst/>
          </a:prstGeom>
          <a:noFill/>
        </p:spPr>
      </p:pic>
      <p:sp>
        <p:nvSpPr>
          <p:cNvPr id="8" name="Text Box 8"/>
          <p:cNvSpPr txBox="1">
            <a:spLocks noChangeArrowheads="1"/>
          </p:cNvSpPr>
          <p:nvPr/>
        </p:nvSpPr>
        <p:spPr bwMode="auto">
          <a:xfrm>
            <a:off x="6934200" y="33175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a:t>
            </a:r>
            <a:r>
              <a:rPr lang="en-GB" sz="1800" dirty="0" err="1">
                <a:solidFill>
                  <a:srgbClr val="404040"/>
                </a:solidFill>
              </a:rPr>
              <a:t>topi</a:t>
            </a:r>
            <a:endParaRPr lang="en-GB" dirty="0">
              <a:solidFill>
                <a:srgbClr val="404040"/>
              </a:solidFill>
            </a:endParaRPr>
          </a:p>
        </p:txBody>
      </p:sp>
      <p:pic>
        <p:nvPicPr>
          <p:cNvPr id="9" name="Picture 9" descr="D:\Work\Oxford\Images\in-situ picts\jpeg picts\cg12907aly.jpg"/>
          <p:cNvPicPr>
            <a:picLocks noChangeAspect="1" noChangeArrowheads="1"/>
          </p:cNvPicPr>
          <p:nvPr/>
        </p:nvPicPr>
        <p:blipFill>
          <a:blip r:embed="rId5"/>
          <a:srcRect/>
          <a:stretch>
            <a:fillRect/>
          </a:stretch>
        </p:blipFill>
        <p:spPr bwMode="auto">
          <a:xfrm>
            <a:off x="5105400" y="4003326"/>
            <a:ext cx="1243013" cy="1676400"/>
          </a:xfrm>
          <a:prstGeom prst="rect">
            <a:avLst/>
          </a:prstGeom>
          <a:noFill/>
        </p:spPr>
      </p:pic>
      <p:sp>
        <p:nvSpPr>
          <p:cNvPr id="10" name="Text Box 10"/>
          <p:cNvSpPr txBox="1">
            <a:spLocks noChangeArrowheads="1"/>
          </p:cNvSpPr>
          <p:nvPr/>
        </p:nvSpPr>
        <p:spPr bwMode="auto">
          <a:xfrm>
            <a:off x="5029200" y="5755926"/>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aly</a:t>
            </a:r>
            <a:endParaRPr lang="en-GB" dirty="0">
              <a:solidFill>
                <a:srgbClr val="404040"/>
              </a:solidFill>
            </a:endParaRPr>
          </a:p>
        </p:txBody>
      </p:sp>
      <p:pic>
        <p:nvPicPr>
          <p:cNvPr id="11" name="Picture 11" descr="D:\Work\Oxford\Images\in-situ picts\jpeg picts\cg12907topi.jpg"/>
          <p:cNvPicPr>
            <a:picLocks noChangeAspect="1" noChangeArrowheads="1"/>
          </p:cNvPicPr>
          <p:nvPr/>
        </p:nvPicPr>
        <p:blipFill>
          <a:blip r:embed="rId6"/>
          <a:srcRect/>
          <a:stretch>
            <a:fillRect/>
          </a:stretch>
        </p:blipFill>
        <p:spPr bwMode="auto">
          <a:xfrm>
            <a:off x="7086600" y="4003326"/>
            <a:ext cx="1285875" cy="1676400"/>
          </a:xfrm>
          <a:prstGeom prst="rect">
            <a:avLst/>
          </a:prstGeom>
          <a:noFill/>
        </p:spPr>
      </p:pic>
      <p:sp>
        <p:nvSpPr>
          <p:cNvPr id="12" name="Text Box 12"/>
          <p:cNvSpPr txBox="1">
            <a:spLocks noChangeArrowheads="1"/>
          </p:cNvSpPr>
          <p:nvPr/>
        </p:nvSpPr>
        <p:spPr bwMode="auto">
          <a:xfrm>
            <a:off x="6934200" y="57559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topi</a:t>
            </a:r>
            <a:endParaRPr lang="en-GB" dirty="0">
              <a:solidFill>
                <a:srgbClr val="404040"/>
              </a:solidFill>
            </a:endParaRPr>
          </a:p>
        </p:txBody>
      </p:sp>
      <p:sp>
        <p:nvSpPr>
          <p:cNvPr id="22" name="Title 1"/>
          <p:cNvSpPr>
            <a:spLocks noGrp="1"/>
          </p:cNvSpPr>
          <p:nvPr>
            <p:ph type="title"/>
          </p:nvPr>
        </p:nvSpPr>
        <p:spPr>
          <a:xfrm>
            <a:off x="457200" y="274638"/>
            <a:ext cx="8229600" cy="854154"/>
          </a:xfrm>
        </p:spPr>
        <p:txBody>
          <a:bodyPr>
            <a:normAutofit/>
          </a:bodyPr>
          <a:lstStyle/>
          <a:p>
            <a:r>
              <a:rPr lang="en-US" dirty="0" smtClean="0"/>
              <a:t>Example: Fly-TED</a:t>
            </a:r>
            <a:endParaRPr lang="en-US" dirty="0"/>
          </a:p>
        </p:txBody>
      </p:sp>
      <p:sp>
        <p:nvSpPr>
          <p:cNvPr id="23" name="TextBox 22"/>
          <p:cNvSpPr txBox="1"/>
          <p:nvPr/>
        </p:nvSpPr>
        <p:spPr>
          <a:xfrm>
            <a:off x="5385568" y="6243634"/>
            <a:ext cx="3193164" cy="369332"/>
          </a:xfrm>
          <a:prstGeom prst="rect">
            <a:avLst/>
          </a:prstGeom>
          <a:noFill/>
        </p:spPr>
        <p:txBody>
          <a:bodyPr wrap="none" rtlCol="0">
            <a:spAutoFit/>
          </a:bodyPr>
          <a:lstStyle/>
          <a:p>
            <a:pPr algn="r"/>
            <a:r>
              <a:rPr lang="en-US" i="1" dirty="0" smtClean="0">
                <a:solidFill>
                  <a:schemeClr val="tx1">
                    <a:lumMod val="50000"/>
                    <a:lumOff val="50000"/>
                  </a:schemeClr>
                </a:solidFill>
              </a:rPr>
              <a:t>Images</a:t>
            </a:r>
            <a:r>
              <a:rPr lang="en-US" i="1" dirty="0" smtClean="0">
                <a:solidFill>
                  <a:srgbClr val="404040"/>
                </a:solidFill>
              </a:rPr>
              <a:t>: Dr Helen White-Cooper</a:t>
            </a:r>
            <a:endParaRPr lang="en-US" i="1" dirty="0">
              <a:solidFill>
                <a:srgbClr val="40404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4154"/>
          </a:xfrm>
        </p:spPr>
        <p:txBody>
          <a:bodyPr>
            <a:normAutofit/>
          </a:bodyPr>
          <a:lstStyle/>
          <a:p>
            <a:r>
              <a:rPr lang="en-US" dirty="0" smtClean="0"/>
              <a:t>Example: Fly-TED data flows</a:t>
            </a:r>
            <a:endParaRPr lang="en-US" dirty="0"/>
          </a:p>
        </p:txBody>
      </p:sp>
      <p:pic>
        <p:nvPicPr>
          <p:cNvPr id="4" name="Picture 29" descr="D:\Cvs\DOC\OxfordZool\20050607-DTGED-dataflows-part3.wmf"/>
          <p:cNvPicPr>
            <a:picLocks noChangeAspect="1" noChangeArrowheads="1"/>
          </p:cNvPicPr>
          <p:nvPr/>
        </p:nvPicPr>
        <p:blipFill>
          <a:blip r:embed="rId3"/>
          <a:srcRect/>
          <a:stretch>
            <a:fillRect/>
          </a:stretch>
        </p:blipFill>
        <p:spPr bwMode="auto">
          <a:xfrm>
            <a:off x="622307" y="1179133"/>
            <a:ext cx="7468289" cy="5547577"/>
          </a:xfrm>
          <a:prstGeom prst="rect">
            <a:avLst/>
          </a:prstGeom>
          <a:solidFill>
            <a:srgbClr val="FDFDFF"/>
          </a:solidFill>
        </p:spPr>
      </p:pic>
      <p:sp>
        <p:nvSpPr>
          <p:cNvPr id="10" name="TextBox 9"/>
          <p:cNvSpPr txBox="1"/>
          <p:nvPr/>
        </p:nvSpPr>
        <p:spPr>
          <a:xfrm>
            <a:off x="7378700" y="1179133"/>
            <a:ext cx="1816798" cy="461665"/>
          </a:xfrm>
          <a:prstGeom prst="rect">
            <a:avLst/>
          </a:prstGeom>
          <a:noFill/>
        </p:spPr>
        <p:txBody>
          <a:bodyPr wrap="square" rtlCol="0">
            <a:spAutoFit/>
          </a:bodyPr>
          <a:lstStyle/>
          <a:p>
            <a:r>
              <a:rPr lang="en-US" sz="2400" i="1" dirty="0" smtClean="0">
                <a:solidFill>
                  <a:srgbClr val="FF01E4"/>
                </a:solidFill>
              </a:rPr>
              <a:t>Import</a:t>
            </a:r>
            <a:endParaRPr lang="en-US" sz="2400" i="1" dirty="0">
              <a:solidFill>
                <a:srgbClr val="FF01E4"/>
              </a:solidFill>
            </a:endParaRPr>
          </a:p>
        </p:txBody>
      </p:sp>
      <p:sp>
        <p:nvSpPr>
          <p:cNvPr id="11" name="TextBox 10"/>
          <p:cNvSpPr txBox="1"/>
          <p:nvPr/>
        </p:nvSpPr>
        <p:spPr>
          <a:xfrm>
            <a:off x="7353300" y="2921000"/>
            <a:ext cx="2044700" cy="1938992"/>
          </a:xfrm>
          <a:prstGeom prst="rect">
            <a:avLst/>
          </a:prstGeom>
          <a:noFill/>
        </p:spPr>
        <p:txBody>
          <a:bodyPr wrap="square" rtlCol="0">
            <a:spAutoFit/>
          </a:bodyPr>
          <a:lstStyle/>
          <a:p>
            <a:r>
              <a:rPr lang="en-US" sz="2400" i="1" dirty="0" smtClean="0">
                <a:solidFill>
                  <a:srgbClr val="008000"/>
                </a:solidFill>
              </a:rPr>
              <a:t>Wet-lab preparation,</a:t>
            </a:r>
          </a:p>
          <a:p>
            <a:r>
              <a:rPr lang="en-US" sz="2400" i="1" dirty="0">
                <a:solidFill>
                  <a:srgbClr val="008000"/>
                </a:solidFill>
              </a:rPr>
              <a:t>o</a:t>
            </a:r>
            <a:r>
              <a:rPr lang="en-US" sz="2400" i="1" dirty="0" smtClean="0">
                <a:solidFill>
                  <a:srgbClr val="008000"/>
                </a:solidFill>
              </a:rPr>
              <a:t>bservation and annotation</a:t>
            </a:r>
            <a:endParaRPr lang="en-US" sz="2400" i="1" dirty="0">
              <a:solidFill>
                <a:srgbClr val="008000"/>
              </a:solidFill>
            </a:endParaRPr>
          </a:p>
        </p:txBody>
      </p:sp>
      <p:sp>
        <p:nvSpPr>
          <p:cNvPr id="12" name="TextBox 11"/>
          <p:cNvSpPr txBox="1"/>
          <p:nvPr/>
        </p:nvSpPr>
        <p:spPr>
          <a:xfrm>
            <a:off x="7378700" y="5431135"/>
            <a:ext cx="1816798" cy="461665"/>
          </a:xfrm>
          <a:prstGeom prst="rect">
            <a:avLst/>
          </a:prstGeom>
          <a:noFill/>
        </p:spPr>
        <p:txBody>
          <a:bodyPr wrap="square" rtlCol="0">
            <a:spAutoFit/>
          </a:bodyPr>
          <a:lstStyle/>
          <a:p>
            <a:r>
              <a:rPr lang="en-US" sz="2400" i="1" dirty="0" smtClean="0">
                <a:solidFill>
                  <a:srgbClr val="0000FF"/>
                </a:solidFill>
              </a:rPr>
              <a:t>Publish</a:t>
            </a:r>
            <a:endParaRPr lang="en-US" sz="2400" i="1" dirty="0">
              <a:solidFill>
                <a:srgbClr val="0000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600200"/>
            <a:ext cx="8229600" cy="5054600"/>
          </a:xfrm>
        </p:spPr>
        <p:txBody>
          <a:bodyPr>
            <a:normAutofit fontScale="77500" lnSpcReduction="20000"/>
          </a:bodyPr>
          <a:lstStyle/>
          <a:p>
            <a:r>
              <a:rPr lang="en-US" dirty="0" smtClean="0">
                <a:solidFill>
                  <a:schemeClr val="tx1">
                    <a:lumMod val="75000"/>
                    <a:lumOff val="25000"/>
                  </a:schemeClr>
                </a:solidFill>
              </a:rPr>
              <a:t>R1: Ease of use: quickly create a simple collection</a:t>
            </a:r>
          </a:p>
          <a:p>
            <a:r>
              <a:rPr lang="en-US" dirty="0" smtClean="0">
                <a:solidFill>
                  <a:schemeClr val="tx1">
                    <a:lumMod val="75000"/>
                    <a:lumOff val="25000"/>
                  </a:schemeClr>
                </a:solidFill>
              </a:rPr>
              <a:t>R2: Ease of use: no programming or HTML coding</a:t>
            </a:r>
          </a:p>
          <a:p>
            <a:r>
              <a:rPr lang="en-US" dirty="0" smtClean="0">
                <a:solidFill>
                  <a:schemeClr val="tx1">
                    <a:lumMod val="75000"/>
                    <a:lumOff val="25000"/>
                  </a:schemeClr>
                </a:solidFill>
              </a:rPr>
              <a:t>R3: Ease of use: no knowledge of RDF and/or OWL</a:t>
            </a:r>
          </a:p>
          <a:p>
            <a:r>
              <a:rPr lang="en-US" dirty="0" smtClean="0">
                <a:solidFill>
                  <a:schemeClr val="tx1">
                    <a:lumMod val="75000"/>
                    <a:lumOff val="25000"/>
                  </a:schemeClr>
                </a:solidFill>
              </a:rPr>
              <a:t>R4: Flexibility: choice of RDF vocabulary used</a:t>
            </a:r>
          </a:p>
          <a:p>
            <a:r>
              <a:rPr lang="en-US" dirty="0" smtClean="0">
                <a:solidFill>
                  <a:schemeClr val="tx1">
                    <a:lumMod val="75000"/>
                    <a:lumOff val="25000"/>
                  </a:schemeClr>
                </a:solidFill>
              </a:rPr>
              <a:t>R5: Flexibility: define or adapt structure of data</a:t>
            </a:r>
          </a:p>
          <a:p>
            <a:r>
              <a:rPr lang="en-US" dirty="0" smtClean="0">
                <a:solidFill>
                  <a:schemeClr val="tx1">
                    <a:lumMod val="75000"/>
                    <a:lumOff val="25000"/>
                  </a:schemeClr>
                </a:solidFill>
              </a:rPr>
              <a:t>R6: </a:t>
            </a:r>
            <a:r>
              <a:rPr lang="en-US" dirty="0" err="1" smtClean="0">
                <a:solidFill>
                  <a:schemeClr val="tx1">
                    <a:lumMod val="75000"/>
                    <a:lumOff val="25000"/>
                  </a:schemeClr>
                </a:solidFill>
              </a:rPr>
              <a:t>Sharability</a:t>
            </a:r>
            <a:r>
              <a:rPr lang="en-US" dirty="0" smtClean="0">
                <a:solidFill>
                  <a:schemeClr val="tx1">
                    <a:lumMod val="75000"/>
                    <a:lumOff val="25000"/>
                  </a:schemeClr>
                </a:solidFill>
              </a:rPr>
              <a:t>: including online access and offline copying</a:t>
            </a:r>
          </a:p>
          <a:p>
            <a:r>
              <a:rPr lang="en-US" dirty="0" smtClean="0">
                <a:solidFill>
                  <a:schemeClr val="tx1">
                    <a:lumMod val="75000"/>
                    <a:lumOff val="25000"/>
                  </a:schemeClr>
                </a:solidFill>
              </a:rPr>
              <a:t>R7: </a:t>
            </a:r>
            <a:r>
              <a:rPr lang="en-US" dirty="0" err="1" smtClean="0">
                <a:solidFill>
                  <a:schemeClr val="tx1">
                    <a:lumMod val="75000"/>
                    <a:lumOff val="25000"/>
                  </a:schemeClr>
                </a:solidFill>
              </a:rPr>
              <a:t>Remixability</a:t>
            </a:r>
            <a:r>
              <a:rPr lang="en-US" dirty="0" smtClean="0">
                <a:solidFill>
                  <a:schemeClr val="tx1">
                    <a:lumMod val="75000"/>
                    <a:lumOff val="25000"/>
                  </a:schemeClr>
                </a:solidFill>
              </a:rPr>
              <a:t>: linkable, use domain vocabularies</a:t>
            </a:r>
          </a:p>
          <a:p>
            <a:r>
              <a:rPr lang="en-US" dirty="0" smtClean="0">
                <a:solidFill>
                  <a:schemeClr val="tx1">
                    <a:lumMod val="75000"/>
                    <a:lumOff val="25000"/>
                  </a:schemeClr>
                </a:solidFill>
              </a:rPr>
              <a:t>R8: Portability: move data between systems; not centralized</a:t>
            </a:r>
          </a:p>
          <a:p>
            <a:r>
              <a:rPr lang="en-US" dirty="0" smtClean="0">
                <a:solidFill>
                  <a:schemeClr val="tx1">
                    <a:lumMod val="75000"/>
                    <a:lumOff val="25000"/>
                  </a:schemeClr>
                </a:solidFill>
              </a:rPr>
              <a:t>R9: Sustainable software: use unmodified software</a:t>
            </a:r>
          </a:p>
          <a:p>
            <a:r>
              <a:rPr lang="en-US" dirty="0" smtClean="0">
                <a:solidFill>
                  <a:schemeClr val="tx1">
                    <a:lumMod val="75000"/>
                    <a:lumOff val="25000"/>
                  </a:schemeClr>
                </a:solidFill>
              </a:rPr>
              <a:t>R10: Sustainable of data: standard, easily used format</a:t>
            </a:r>
          </a:p>
          <a:p>
            <a:r>
              <a:rPr lang="en-US" dirty="0" smtClean="0">
                <a:solidFill>
                  <a:schemeClr val="tx1">
                    <a:lumMod val="75000"/>
                    <a:lumOff val="25000"/>
                  </a:schemeClr>
                </a:solidFill>
              </a:rPr>
              <a:t>R11: Exposed data: accessible to independent software</a:t>
            </a:r>
          </a:p>
          <a:p>
            <a:r>
              <a:rPr lang="en-US" dirty="0" smtClean="0">
                <a:solidFill>
                  <a:schemeClr val="tx1">
                    <a:lumMod val="75000"/>
                    <a:lumOff val="25000"/>
                  </a:schemeClr>
                </a:solidFill>
              </a:rPr>
              <a:t>R12: Offline working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627062"/>
          </a:xfrm>
        </p:spPr>
        <p:txBody>
          <a:bodyPr>
            <a:normAutofit fontScale="90000"/>
          </a:bodyPr>
          <a:lstStyle/>
          <a:p>
            <a:r>
              <a:rPr lang="en-US" dirty="0" smtClean="0"/>
              <a:t>Survey</a:t>
            </a:r>
            <a:endParaRPr lang="en-US" dirty="0"/>
          </a:p>
        </p:txBody>
      </p:sp>
      <p:pic>
        <p:nvPicPr>
          <p:cNvPr id="4" name="Picture 3" descr="requirements-matrix-presentation.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346200" y="698651"/>
            <a:ext cx="6477000" cy="610505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3441</TotalTime>
  <Words>3892</Words>
  <Application>Microsoft Macintosh PowerPoint</Application>
  <PresentationFormat>On-screen Show (4:3)</PresentationFormat>
  <Paragraphs>412</Paragraphs>
  <Slides>36</Slides>
  <Notes>36</Notes>
  <HiddenSlides>0</HiddenSlides>
  <MMClips>0</MMClips>
  <ScaleCrop>false</ScaleCrop>
  <HeadingPairs>
    <vt:vector size="4" baseType="variant">
      <vt:variant>
        <vt:lpstr>Design Template</vt:lpstr>
      </vt:variant>
      <vt:variant>
        <vt:i4>1</vt:i4>
      </vt:variant>
      <vt:variant>
        <vt:lpstr>Slide Titles</vt:lpstr>
      </vt:variant>
      <vt:variant>
        <vt:i4>36</vt:i4>
      </vt:variant>
    </vt:vector>
  </HeadingPairs>
  <TitlesOfParts>
    <vt:vector size="37" baseType="lpstr">
      <vt:lpstr>Office Theme</vt:lpstr>
      <vt:lpstr>Annalist (“keeper of records”)</vt:lpstr>
      <vt:lpstr>Acknowledgements</vt:lpstr>
      <vt:lpstr>Origins</vt:lpstr>
      <vt:lpstr>Goal</vt:lpstr>
      <vt:lpstr>Motivation and Requirements Annalist in use Design and implementation Status and future work Discussion</vt:lpstr>
      <vt:lpstr>Example: Fly-TED</vt:lpstr>
      <vt:lpstr>Example: Fly-TED data flows</vt:lpstr>
      <vt:lpstr>Requirements</vt:lpstr>
      <vt:lpstr>Survey</vt:lpstr>
      <vt:lpstr>Motivation and Requirements Annalist in use Design and implementation Status and future work Discussion</vt:lpstr>
      <vt:lpstr>Annalist example (view)</vt:lpstr>
      <vt:lpstr>Slide 12</vt:lpstr>
      <vt:lpstr>Slide 13</vt:lpstr>
      <vt:lpstr>Motivation and Requirements Annalist in use Design and implementation Status and future work Discussion</vt:lpstr>
      <vt:lpstr>Design philosophy</vt:lpstr>
      <vt:lpstr>Technical implementation</vt:lpstr>
      <vt:lpstr>Slide 17</vt:lpstr>
      <vt:lpstr>Data model concepts</vt:lpstr>
      <vt:lpstr>Data model concepts</vt:lpstr>
      <vt:lpstr>Configuration self-maintenance</vt:lpstr>
      <vt:lpstr>JSON-LD (“view source”)</vt:lpstr>
      <vt:lpstr>Motivation and Requirements Annalist in use Design and implementation Status and future work Discussion</vt:lpstr>
      <vt:lpstr>Progress to date</vt:lpstr>
      <vt:lpstr>Status and future work</vt:lpstr>
      <vt:lpstr>Status and future work</vt:lpstr>
      <vt:lpstr>Status and future work</vt:lpstr>
      <vt:lpstr>Transition to community project</vt:lpstr>
      <vt:lpstr>Discussion</vt:lpstr>
      <vt:lpstr>Some topics</vt:lpstr>
      <vt:lpstr>Links</vt:lpstr>
      <vt:lpstr>Evolvability</vt:lpstr>
      <vt:lpstr>Data migration</vt:lpstr>
      <vt:lpstr>Concurrent access conflicts</vt:lpstr>
      <vt:lpstr>Access control granularity</vt:lpstr>
      <vt:lpstr>Usability, evaluation</vt:lpstr>
      <vt:lpstr>Motivation and Requirements Annalist in use Design and implementation Status and future work Discussion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Annalist</dc:title>
  <dc:creator>Graham Klyne</dc:creator>
  <cp:lastModifiedBy>Graham Klyne</cp:lastModifiedBy>
  <cp:revision>34</cp:revision>
  <cp:lastPrinted>2016-04-08T09:02:50Z</cp:lastPrinted>
  <dcterms:created xsi:type="dcterms:W3CDTF">2016-04-10T23:17:43Z</dcterms:created>
  <dcterms:modified xsi:type="dcterms:W3CDTF">2016-04-10T23:57:44Z</dcterms:modified>
</cp:coreProperties>
</file>